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26"/>
  </p:notesMasterIdLst>
  <p:sldIdLst>
    <p:sldId id="256" r:id="rId2"/>
    <p:sldId id="347" r:id="rId3"/>
    <p:sldId id="325" r:id="rId4"/>
    <p:sldId id="349" r:id="rId5"/>
    <p:sldId id="348" r:id="rId6"/>
    <p:sldId id="257" r:id="rId7"/>
    <p:sldId id="324" r:id="rId8"/>
    <p:sldId id="258" r:id="rId9"/>
    <p:sldId id="345" r:id="rId10"/>
    <p:sldId id="350" r:id="rId11"/>
    <p:sldId id="351" r:id="rId12"/>
    <p:sldId id="259" r:id="rId13"/>
    <p:sldId id="268" r:id="rId14"/>
    <p:sldId id="269" r:id="rId15"/>
    <p:sldId id="270" r:id="rId16"/>
    <p:sldId id="288" r:id="rId17"/>
    <p:sldId id="335" r:id="rId18"/>
    <p:sldId id="334" r:id="rId19"/>
    <p:sldId id="341" r:id="rId20"/>
    <p:sldId id="340" r:id="rId21"/>
    <p:sldId id="320" r:id="rId22"/>
    <p:sldId id="344" r:id="rId23"/>
    <p:sldId id="343" r:id="rId24"/>
    <p:sldId id="30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471" y="-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1C96F1-45C9-49C8-BC21-3BC4D789AF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1438EE3-6031-41E4-8CA2-6D717FC7B3F5}">
      <dgm:prSet phldrT="[Text]"/>
      <dgm:spPr/>
      <dgm:t>
        <a:bodyPr/>
        <a:lstStyle/>
        <a:p>
          <a:r>
            <a:rPr lang="en-GB" dirty="0"/>
            <a:t>Adults</a:t>
          </a:r>
        </a:p>
      </dgm:t>
    </dgm:pt>
    <dgm:pt modelId="{05CDB5DC-99DD-457A-8F28-29D5A5501F3E}" type="parTrans" cxnId="{CB19AC48-048B-4A6D-A205-D42391DB90B1}">
      <dgm:prSet/>
      <dgm:spPr/>
      <dgm:t>
        <a:bodyPr/>
        <a:lstStyle/>
        <a:p>
          <a:endParaRPr lang="en-GB"/>
        </a:p>
      </dgm:t>
    </dgm:pt>
    <dgm:pt modelId="{2E302066-B909-4B39-8248-E9CFA2EED53D}" type="sibTrans" cxnId="{CB19AC48-048B-4A6D-A205-D42391DB90B1}">
      <dgm:prSet/>
      <dgm:spPr/>
      <dgm:t>
        <a:bodyPr/>
        <a:lstStyle/>
        <a:p>
          <a:endParaRPr lang="en-GB"/>
        </a:p>
      </dgm:t>
    </dgm:pt>
    <dgm:pt modelId="{970E6579-BEA9-4987-980C-A599AFD88349}">
      <dgm:prSet phldrT="[Text]"/>
      <dgm:spPr/>
      <dgm:t>
        <a:bodyPr/>
        <a:lstStyle/>
        <a:p>
          <a:r>
            <a:rPr lang="en-GB" dirty="0"/>
            <a:t>Research</a:t>
          </a:r>
        </a:p>
      </dgm:t>
    </dgm:pt>
    <dgm:pt modelId="{68B90B18-7884-4FBC-ADA5-A71CDE19D7D1}" type="parTrans" cxnId="{89600836-DD68-4035-B9B1-1273804437E1}">
      <dgm:prSet/>
      <dgm:spPr/>
      <dgm:t>
        <a:bodyPr/>
        <a:lstStyle/>
        <a:p>
          <a:endParaRPr lang="en-GB"/>
        </a:p>
      </dgm:t>
    </dgm:pt>
    <dgm:pt modelId="{869DD396-F279-49A4-BC73-6BB2606BA122}" type="sibTrans" cxnId="{89600836-DD68-4035-B9B1-1273804437E1}">
      <dgm:prSet/>
      <dgm:spPr/>
      <dgm:t>
        <a:bodyPr/>
        <a:lstStyle/>
        <a:p>
          <a:endParaRPr lang="en-GB"/>
        </a:p>
      </dgm:t>
    </dgm:pt>
    <dgm:pt modelId="{DBE952EF-2AAB-45F0-A077-8C40FD054EBC}">
      <dgm:prSet phldrT="[Text]"/>
      <dgm:spPr/>
      <dgm:t>
        <a:bodyPr/>
        <a:lstStyle/>
        <a:p>
          <a:r>
            <a:rPr lang="en-GB" dirty="0"/>
            <a:t>Specialisation</a:t>
          </a:r>
        </a:p>
      </dgm:t>
    </dgm:pt>
    <dgm:pt modelId="{E3F93434-8E40-4532-89FF-2AE782E9A2E8}" type="parTrans" cxnId="{5DFB2F88-3B54-48C4-B13D-F4CED007D6E3}">
      <dgm:prSet/>
      <dgm:spPr/>
      <dgm:t>
        <a:bodyPr/>
        <a:lstStyle/>
        <a:p>
          <a:endParaRPr lang="en-GB"/>
        </a:p>
      </dgm:t>
    </dgm:pt>
    <dgm:pt modelId="{7DE4915B-D9D2-4642-A695-295A2ADCCE46}" type="sibTrans" cxnId="{5DFB2F88-3B54-48C4-B13D-F4CED007D6E3}">
      <dgm:prSet/>
      <dgm:spPr/>
      <dgm:t>
        <a:bodyPr/>
        <a:lstStyle/>
        <a:p>
          <a:endParaRPr lang="en-GB"/>
        </a:p>
      </dgm:t>
    </dgm:pt>
    <dgm:pt modelId="{6E7B0581-777D-4F1A-83F0-A9F25AC2504C}">
      <dgm:prSet phldrT="[Text]"/>
      <dgm:spPr/>
      <dgm:t>
        <a:bodyPr/>
        <a:lstStyle/>
        <a:p>
          <a:r>
            <a:rPr lang="en-GB" dirty="0"/>
            <a:t>Depth</a:t>
          </a:r>
        </a:p>
      </dgm:t>
    </dgm:pt>
    <dgm:pt modelId="{00AC2F84-73B8-4CF6-8108-EEBEF2DD565A}" type="parTrans" cxnId="{6688EC2D-7AC0-49BE-AC7E-60532D36854E}">
      <dgm:prSet/>
      <dgm:spPr/>
      <dgm:t>
        <a:bodyPr/>
        <a:lstStyle/>
        <a:p>
          <a:endParaRPr lang="en-GB"/>
        </a:p>
      </dgm:t>
    </dgm:pt>
    <dgm:pt modelId="{A1E6F94E-6FAB-41A8-B8F9-038812AE9D3C}" type="sibTrans" cxnId="{6688EC2D-7AC0-49BE-AC7E-60532D36854E}">
      <dgm:prSet/>
      <dgm:spPr/>
      <dgm:t>
        <a:bodyPr/>
        <a:lstStyle/>
        <a:p>
          <a:endParaRPr lang="en-GB"/>
        </a:p>
      </dgm:t>
    </dgm:pt>
    <dgm:pt modelId="{7646A817-192A-452E-BBC4-526DE97C7113}">
      <dgm:prSet phldrT="[Text]"/>
      <dgm:spPr/>
      <dgm:t>
        <a:bodyPr/>
        <a:lstStyle/>
        <a:p>
          <a:r>
            <a:rPr lang="en-GB" dirty="0"/>
            <a:t>Professional licence</a:t>
          </a:r>
        </a:p>
      </dgm:t>
    </dgm:pt>
    <dgm:pt modelId="{29F7E94E-0CDD-453F-9FA9-73F5FD201B06}" type="parTrans" cxnId="{36FD99D4-01A6-4D04-8E8C-3B0AB3628576}">
      <dgm:prSet/>
      <dgm:spPr/>
      <dgm:t>
        <a:bodyPr/>
        <a:lstStyle/>
        <a:p>
          <a:endParaRPr lang="en-GB"/>
        </a:p>
      </dgm:t>
    </dgm:pt>
    <dgm:pt modelId="{11FD40AD-F285-4AE6-9B53-7ADAE9680CB1}" type="sibTrans" cxnId="{36FD99D4-01A6-4D04-8E8C-3B0AB3628576}">
      <dgm:prSet/>
      <dgm:spPr/>
      <dgm:t>
        <a:bodyPr/>
        <a:lstStyle/>
        <a:p>
          <a:endParaRPr lang="en-GB"/>
        </a:p>
      </dgm:t>
    </dgm:pt>
    <dgm:pt modelId="{23495087-A2FA-44AF-8D0D-4BAEC825731E}" type="pres">
      <dgm:prSet presAssocID="{761C96F1-45C9-49C8-BC21-3BC4D789AF98}" presName="diagram" presStyleCnt="0">
        <dgm:presLayoutVars>
          <dgm:dir/>
          <dgm:resizeHandles val="exact"/>
        </dgm:presLayoutVars>
      </dgm:prSet>
      <dgm:spPr/>
    </dgm:pt>
    <dgm:pt modelId="{86734CEF-AEC0-4A4B-BC2F-00E8F6D39EFD}" type="pres">
      <dgm:prSet presAssocID="{21438EE3-6031-41E4-8CA2-6D717FC7B3F5}" presName="node" presStyleLbl="node1" presStyleIdx="0" presStyleCnt="5">
        <dgm:presLayoutVars>
          <dgm:bulletEnabled val="1"/>
        </dgm:presLayoutVars>
      </dgm:prSet>
      <dgm:spPr/>
    </dgm:pt>
    <dgm:pt modelId="{DDD4350B-E015-41FD-B521-3295B104B411}" type="pres">
      <dgm:prSet presAssocID="{2E302066-B909-4B39-8248-E9CFA2EED53D}" presName="sibTrans" presStyleCnt="0"/>
      <dgm:spPr/>
    </dgm:pt>
    <dgm:pt modelId="{AEBD6414-C91D-4DBF-B056-E139CF44268E}" type="pres">
      <dgm:prSet presAssocID="{970E6579-BEA9-4987-980C-A599AFD88349}" presName="node" presStyleLbl="node1" presStyleIdx="1" presStyleCnt="5">
        <dgm:presLayoutVars>
          <dgm:bulletEnabled val="1"/>
        </dgm:presLayoutVars>
      </dgm:prSet>
      <dgm:spPr/>
    </dgm:pt>
    <dgm:pt modelId="{56E31905-6478-4AB0-B576-1975AAFB3EF3}" type="pres">
      <dgm:prSet presAssocID="{869DD396-F279-49A4-BC73-6BB2606BA122}" presName="sibTrans" presStyleCnt="0"/>
      <dgm:spPr/>
    </dgm:pt>
    <dgm:pt modelId="{04BFDC59-3FD0-4F88-937E-A9FEB2888F15}" type="pres">
      <dgm:prSet presAssocID="{DBE952EF-2AAB-45F0-A077-8C40FD054EBC}" presName="node" presStyleLbl="node1" presStyleIdx="2" presStyleCnt="5">
        <dgm:presLayoutVars>
          <dgm:bulletEnabled val="1"/>
        </dgm:presLayoutVars>
      </dgm:prSet>
      <dgm:spPr/>
    </dgm:pt>
    <dgm:pt modelId="{7FED142A-2105-42A8-91B1-13920A0E19DB}" type="pres">
      <dgm:prSet presAssocID="{7DE4915B-D9D2-4642-A695-295A2ADCCE46}" presName="sibTrans" presStyleCnt="0"/>
      <dgm:spPr/>
    </dgm:pt>
    <dgm:pt modelId="{80A932DE-F57E-4A23-A9F8-64500B87C5BC}" type="pres">
      <dgm:prSet presAssocID="{6E7B0581-777D-4F1A-83F0-A9F25AC2504C}" presName="node" presStyleLbl="node1" presStyleIdx="3" presStyleCnt="5">
        <dgm:presLayoutVars>
          <dgm:bulletEnabled val="1"/>
        </dgm:presLayoutVars>
      </dgm:prSet>
      <dgm:spPr/>
    </dgm:pt>
    <dgm:pt modelId="{148DF825-6358-4BA9-9E05-8A5F2B0FF41B}" type="pres">
      <dgm:prSet presAssocID="{A1E6F94E-6FAB-41A8-B8F9-038812AE9D3C}" presName="sibTrans" presStyleCnt="0"/>
      <dgm:spPr/>
    </dgm:pt>
    <dgm:pt modelId="{5BA91203-F6BF-42E4-B085-4CB9A992E59B}" type="pres">
      <dgm:prSet presAssocID="{7646A817-192A-452E-BBC4-526DE97C7113}" presName="node" presStyleLbl="node1" presStyleIdx="4" presStyleCnt="5">
        <dgm:presLayoutVars>
          <dgm:bulletEnabled val="1"/>
        </dgm:presLayoutVars>
      </dgm:prSet>
      <dgm:spPr/>
    </dgm:pt>
  </dgm:ptLst>
  <dgm:cxnLst>
    <dgm:cxn modelId="{70C39D1D-94C1-405E-A309-A7E43352DCC2}" type="presOf" srcId="{6E7B0581-777D-4F1A-83F0-A9F25AC2504C}" destId="{80A932DE-F57E-4A23-A9F8-64500B87C5BC}" srcOrd="0" destOrd="0" presId="urn:microsoft.com/office/officeart/2005/8/layout/default"/>
    <dgm:cxn modelId="{6688EC2D-7AC0-49BE-AC7E-60532D36854E}" srcId="{761C96F1-45C9-49C8-BC21-3BC4D789AF98}" destId="{6E7B0581-777D-4F1A-83F0-A9F25AC2504C}" srcOrd="3" destOrd="0" parTransId="{00AC2F84-73B8-4CF6-8108-EEBEF2DD565A}" sibTransId="{A1E6F94E-6FAB-41A8-B8F9-038812AE9D3C}"/>
    <dgm:cxn modelId="{89600836-DD68-4035-B9B1-1273804437E1}" srcId="{761C96F1-45C9-49C8-BC21-3BC4D789AF98}" destId="{970E6579-BEA9-4987-980C-A599AFD88349}" srcOrd="1" destOrd="0" parTransId="{68B90B18-7884-4FBC-ADA5-A71CDE19D7D1}" sibTransId="{869DD396-F279-49A4-BC73-6BB2606BA122}"/>
    <dgm:cxn modelId="{CB19AC48-048B-4A6D-A205-D42391DB90B1}" srcId="{761C96F1-45C9-49C8-BC21-3BC4D789AF98}" destId="{21438EE3-6031-41E4-8CA2-6D717FC7B3F5}" srcOrd="0" destOrd="0" parTransId="{05CDB5DC-99DD-457A-8F28-29D5A5501F3E}" sibTransId="{2E302066-B909-4B39-8248-E9CFA2EED53D}"/>
    <dgm:cxn modelId="{15A22C81-0510-4B7E-A2C0-DB3F8C319105}" type="presOf" srcId="{970E6579-BEA9-4987-980C-A599AFD88349}" destId="{AEBD6414-C91D-4DBF-B056-E139CF44268E}" srcOrd="0" destOrd="0" presId="urn:microsoft.com/office/officeart/2005/8/layout/default"/>
    <dgm:cxn modelId="{5DFB2F88-3B54-48C4-B13D-F4CED007D6E3}" srcId="{761C96F1-45C9-49C8-BC21-3BC4D789AF98}" destId="{DBE952EF-2AAB-45F0-A077-8C40FD054EBC}" srcOrd="2" destOrd="0" parTransId="{E3F93434-8E40-4532-89FF-2AE782E9A2E8}" sibTransId="{7DE4915B-D9D2-4642-A695-295A2ADCCE46}"/>
    <dgm:cxn modelId="{F97A2B9C-52E7-4E21-B89E-424D0A3015EB}" type="presOf" srcId="{21438EE3-6031-41E4-8CA2-6D717FC7B3F5}" destId="{86734CEF-AEC0-4A4B-BC2F-00E8F6D39EFD}" srcOrd="0" destOrd="0" presId="urn:microsoft.com/office/officeart/2005/8/layout/default"/>
    <dgm:cxn modelId="{D4976DA4-ADE0-4BBC-A56B-0596B54DA08D}" type="presOf" srcId="{7646A817-192A-452E-BBC4-526DE97C7113}" destId="{5BA91203-F6BF-42E4-B085-4CB9A992E59B}" srcOrd="0" destOrd="0" presId="urn:microsoft.com/office/officeart/2005/8/layout/default"/>
    <dgm:cxn modelId="{4C7CF2B2-E388-4362-813C-AFC5EFE1B5E3}" type="presOf" srcId="{761C96F1-45C9-49C8-BC21-3BC4D789AF98}" destId="{23495087-A2FA-44AF-8D0D-4BAEC825731E}" srcOrd="0" destOrd="0" presId="urn:microsoft.com/office/officeart/2005/8/layout/default"/>
    <dgm:cxn modelId="{641535BB-486F-4B28-B29E-C0EDADE389B4}" type="presOf" srcId="{DBE952EF-2AAB-45F0-A077-8C40FD054EBC}" destId="{04BFDC59-3FD0-4F88-937E-A9FEB2888F15}" srcOrd="0" destOrd="0" presId="urn:microsoft.com/office/officeart/2005/8/layout/default"/>
    <dgm:cxn modelId="{36FD99D4-01A6-4D04-8E8C-3B0AB3628576}" srcId="{761C96F1-45C9-49C8-BC21-3BC4D789AF98}" destId="{7646A817-192A-452E-BBC4-526DE97C7113}" srcOrd="4" destOrd="0" parTransId="{29F7E94E-0CDD-453F-9FA9-73F5FD201B06}" sibTransId="{11FD40AD-F285-4AE6-9B53-7ADAE9680CB1}"/>
    <dgm:cxn modelId="{17B0EC15-919F-4203-9D60-1D9B6C47ACBF}" type="presParOf" srcId="{23495087-A2FA-44AF-8D0D-4BAEC825731E}" destId="{86734CEF-AEC0-4A4B-BC2F-00E8F6D39EFD}" srcOrd="0" destOrd="0" presId="urn:microsoft.com/office/officeart/2005/8/layout/default"/>
    <dgm:cxn modelId="{D36AF5A5-5CF0-43EB-AB41-5939DB6EE3D0}" type="presParOf" srcId="{23495087-A2FA-44AF-8D0D-4BAEC825731E}" destId="{DDD4350B-E015-41FD-B521-3295B104B411}" srcOrd="1" destOrd="0" presId="urn:microsoft.com/office/officeart/2005/8/layout/default"/>
    <dgm:cxn modelId="{5E065F27-528C-454F-A9AC-3006E201F3F5}" type="presParOf" srcId="{23495087-A2FA-44AF-8D0D-4BAEC825731E}" destId="{AEBD6414-C91D-4DBF-B056-E139CF44268E}" srcOrd="2" destOrd="0" presId="urn:microsoft.com/office/officeart/2005/8/layout/default"/>
    <dgm:cxn modelId="{25B26068-A412-4117-AE89-108704E5951F}" type="presParOf" srcId="{23495087-A2FA-44AF-8D0D-4BAEC825731E}" destId="{56E31905-6478-4AB0-B576-1975AAFB3EF3}" srcOrd="3" destOrd="0" presId="urn:microsoft.com/office/officeart/2005/8/layout/default"/>
    <dgm:cxn modelId="{BD72FAC7-A5A4-445E-B99C-7358EAEE20AC}" type="presParOf" srcId="{23495087-A2FA-44AF-8D0D-4BAEC825731E}" destId="{04BFDC59-3FD0-4F88-937E-A9FEB2888F15}" srcOrd="4" destOrd="0" presId="urn:microsoft.com/office/officeart/2005/8/layout/default"/>
    <dgm:cxn modelId="{802C3A0D-1951-49F0-B590-3218C1E5A620}" type="presParOf" srcId="{23495087-A2FA-44AF-8D0D-4BAEC825731E}" destId="{7FED142A-2105-42A8-91B1-13920A0E19DB}" srcOrd="5" destOrd="0" presId="urn:microsoft.com/office/officeart/2005/8/layout/default"/>
    <dgm:cxn modelId="{D2032EDC-B7B5-43F6-9BB6-DCEC6309A273}" type="presParOf" srcId="{23495087-A2FA-44AF-8D0D-4BAEC825731E}" destId="{80A932DE-F57E-4A23-A9F8-64500B87C5BC}" srcOrd="6" destOrd="0" presId="urn:microsoft.com/office/officeart/2005/8/layout/default"/>
    <dgm:cxn modelId="{30D32542-E035-4158-839C-1D6900901F5C}" type="presParOf" srcId="{23495087-A2FA-44AF-8D0D-4BAEC825731E}" destId="{148DF825-6358-4BA9-9E05-8A5F2B0FF41B}" srcOrd="7" destOrd="0" presId="urn:microsoft.com/office/officeart/2005/8/layout/default"/>
    <dgm:cxn modelId="{6EEE659A-F6E6-4BB9-B63F-9450BE2A03B4}" type="presParOf" srcId="{23495087-A2FA-44AF-8D0D-4BAEC825731E}" destId="{5BA91203-F6BF-42E4-B085-4CB9A992E59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63A083-934B-4DAD-8B6E-51F1EDC9BF4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C5B7713-A466-40BF-A5E6-4333DE124690}">
      <dgm:prSet/>
      <dgm:spPr/>
      <dgm:t>
        <a:bodyPr/>
        <a:lstStyle/>
        <a:p>
          <a:pPr rtl="0"/>
          <a:r>
            <a:rPr lang="en-GB"/>
            <a:t>Disaggregation</a:t>
          </a:r>
        </a:p>
      </dgm:t>
    </dgm:pt>
    <dgm:pt modelId="{A7EE2159-95C1-459E-A56E-9B28E845D3DE}" type="parTrans" cxnId="{2700F8AE-55C6-4A23-97E7-AAC94267E369}">
      <dgm:prSet/>
      <dgm:spPr/>
      <dgm:t>
        <a:bodyPr/>
        <a:lstStyle/>
        <a:p>
          <a:endParaRPr lang="en-GB"/>
        </a:p>
      </dgm:t>
    </dgm:pt>
    <dgm:pt modelId="{4F7414B6-A055-401A-8625-2F538096CFD9}" type="sibTrans" cxnId="{2700F8AE-55C6-4A23-97E7-AAC94267E369}">
      <dgm:prSet/>
      <dgm:spPr/>
      <dgm:t>
        <a:bodyPr/>
        <a:lstStyle/>
        <a:p>
          <a:endParaRPr lang="en-GB"/>
        </a:p>
      </dgm:t>
    </dgm:pt>
    <dgm:pt modelId="{C308358A-C3BD-49AD-B653-CFC0D95975F7}">
      <dgm:prSet/>
      <dgm:spPr/>
      <dgm:t>
        <a:bodyPr/>
        <a:lstStyle/>
        <a:p>
          <a:pPr rtl="0"/>
          <a:r>
            <a:rPr lang="en-GB" dirty="0"/>
            <a:t>No-frills</a:t>
          </a:r>
        </a:p>
      </dgm:t>
    </dgm:pt>
    <dgm:pt modelId="{772116CF-21A2-41B7-993B-178263E4543B}" type="parTrans" cxnId="{5897737C-E26B-4A98-8730-16144BF80029}">
      <dgm:prSet/>
      <dgm:spPr/>
      <dgm:t>
        <a:bodyPr/>
        <a:lstStyle/>
        <a:p>
          <a:endParaRPr lang="en-GB"/>
        </a:p>
      </dgm:t>
    </dgm:pt>
    <dgm:pt modelId="{8DA07CCC-05D8-44F2-8C3E-223D3E0B7D63}" type="sibTrans" cxnId="{5897737C-E26B-4A98-8730-16144BF80029}">
      <dgm:prSet/>
      <dgm:spPr/>
      <dgm:t>
        <a:bodyPr/>
        <a:lstStyle/>
        <a:p>
          <a:endParaRPr lang="en-GB"/>
        </a:p>
      </dgm:t>
    </dgm:pt>
    <dgm:pt modelId="{04B663BE-CF88-495B-8944-E3F451ACE018}">
      <dgm:prSet/>
      <dgm:spPr/>
      <dgm:t>
        <a:bodyPr/>
        <a:lstStyle/>
        <a:p>
          <a:pPr rtl="0"/>
          <a:r>
            <a:rPr lang="en-GB" dirty="0"/>
            <a:t>Deinstitutionalisation</a:t>
          </a:r>
        </a:p>
      </dgm:t>
    </dgm:pt>
    <dgm:pt modelId="{D741C5DA-4CF4-4160-9CAE-8F1DF1752615}" type="parTrans" cxnId="{83817E06-96B2-4FD6-928F-72145A0EBFF9}">
      <dgm:prSet/>
      <dgm:spPr/>
      <dgm:t>
        <a:bodyPr/>
        <a:lstStyle/>
        <a:p>
          <a:endParaRPr lang="en-GB"/>
        </a:p>
      </dgm:t>
    </dgm:pt>
    <dgm:pt modelId="{0E2565AE-A98B-4431-B4A2-91035EDE0846}" type="sibTrans" cxnId="{83817E06-96B2-4FD6-928F-72145A0EBFF9}">
      <dgm:prSet/>
      <dgm:spPr/>
      <dgm:t>
        <a:bodyPr/>
        <a:lstStyle/>
        <a:p>
          <a:endParaRPr lang="en-GB"/>
        </a:p>
      </dgm:t>
    </dgm:pt>
    <dgm:pt modelId="{70F9A42F-954B-43AF-BBB9-222ED4E2D419}" type="pres">
      <dgm:prSet presAssocID="{F063A083-934B-4DAD-8B6E-51F1EDC9BF4C}" presName="diagram" presStyleCnt="0">
        <dgm:presLayoutVars>
          <dgm:dir/>
          <dgm:resizeHandles val="exact"/>
        </dgm:presLayoutVars>
      </dgm:prSet>
      <dgm:spPr/>
    </dgm:pt>
    <dgm:pt modelId="{14CEDAED-AFAC-45B4-B9E2-69379DE5ACE1}" type="pres">
      <dgm:prSet presAssocID="{EC5B7713-A466-40BF-A5E6-4333DE124690}" presName="node" presStyleLbl="node1" presStyleIdx="0" presStyleCnt="3">
        <dgm:presLayoutVars>
          <dgm:bulletEnabled val="1"/>
        </dgm:presLayoutVars>
      </dgm:prSet>
      <dgm:spPr/>
    </dgm:pt>
    <dgm:pt modelId="{DE553922-06B6-447E-8154-C585B92531CF}" type="pres">
      <dgm:prSet presAssocID="{4F7414B6-A055-401A-8625-2F538096CFD9}" presName="sibTrans" presStyleCnt="0"/>
      <dgm:spPr/>
    </dgm:pt>
    <dgm:pt modelId="{5B73852A-EFE3-41D9-947D-E4167C958EDA}" type="pres">
      <dgm:prSet presAssocID="{C308358A-C3BD-49AD-B653-CFC0D95975F7}" presName="node" presStyleLbl="node1" presStyleIdx="1" presStyleCnt="3">
        <dgm:presLayoutVars>
          <dgm:bulletEnabled val="1"/>
        </dgm:presLayoutVars>
      </dgm:prSet>
      <dgm:spPr/>
    </dgm:pt>
    <dgm:pt modelId="{5BBC1671-9F6C-45ED-BBC9-2B2E4DA16F83}" type="pres">
      <dgm:prSet presAssocID="{8DA07CCC-05D8-44F2-8C3E-223D3E0B7D63}" presName="sibTrans" presStyleCnt="0"/>
      <dgm:spPr/>
    </dgm:pt>
    <dgm:pt modelId="{28EEC9E2-897E-4AB3-B59E-95638BDDD226}" type="pres">
      <dgm:prSet presAssocID="{04B663BE-CF88-495B-8944-E3F451ACE018}" presName="node" presStyleLbl="node1" presStyleIdx="2" presStyleCnt="3">
        <dgm:presLayoutVars>
          <dgm:bulletEnabled val="1"/>
        </dgm:presLayoutVars>
      </dgm:prSet>
      <dgm:spPr/>
    </dgm:pt>
  </dgm:ptLst>
  <dgm:cxnLst>
    <dgm:cxn modelId="{83817E06-96B2-4FD6-928F-72145A0EBFF9}" srcId="{F063A083-934B-4DAD-8B6E-51F1EDC9BF4C}" destId="{04B663BE-CF88-495B-8944-E3F451ACE018}" srcOrd="2" destOrd="0" parTransId="{D741C5DA-4CF4-4160-9CAE-8F1DF1752615}" sibTransId="{0E2565AE-A98B-4431-B4A2-91035EDE0846}"/>
    <dgm:cxn modelId="{408E6607-3536-40B2-B037-F1B2D6724E80}" type="presOf" srcId="{04B663BE-CF88-495B-8944-E3F451ACE018}" destId="{28EEC9E2-897E-4AB3-B59E-95638BDDD226}" srcOrd="0" destOrd="0" presId="urn:microsoft.com/office/officeart/2005/8/layout/default"/>
    <dgm:cxn modelId="{5897737C-E26B-4A98-8730-16144BF80029}" srcId="{F063A083-934B-4DAD-8B6E-51F1EDC9BF4C}" destId="{C308358A-C3BD-49AD-B653-CFC0D95975F7}" srcOrd="1" destOrd="0" parTransId="{772116CF-21A2-41B7-993B-178263E4543B}" sibTransId="{8DA07CCC-05D8-44F2-8C3E-223D3E0B7D63}"/>
    <dgm:cxn modelId="{94E34397-3F73-4CAF-AF9B-39C3979982CD}" type="presOf" srcId="{C308358A-C3BD-49AD-B653-CFC0D95975F7}" destId="{5B73852A-EFE3-41D9-947D-E4167C958EDA}" srcOrd="0" destOrd="0" presId="urn:microsoft.com/office/officeart/2005/8/layout/default"/>
    <dgm:cxn modelId="{AA0C54AB-2FD6-4A4A-B039-2CE5C856B10C}" type="presOf" srcId="{EC5B7713-A466-40BF-A5E6-4333DE124690}" destId="{14CEDAED-AFAC-45B4-B9E2-69379DE5ACE1}" srcOrd="0" destOrd="0" presId="urn:microsoft.com/office/officeart/2005/8/layout/default"/>
    <dgm:cxn modelId="{2700F8AE-55C6-4A23-97E7-AAC94267E369}" srcId="{F063A083-934B-4DAD-8B6E-51F1EDC9BF4C}" destId="{EC5B7713-A466-40BF-A5E6-4333DE124690}" srcOrd="0" destOrd="0" parTransId="{A7EE2159-95C1-459E-A56E-9B28E845D3DE}" sibTransId="{4F7414B6-A055-401A-8625-2F538096CFD9}"/>
    <dgm:cxn modelId="{3ABA79BE-9F6E-4841-88F2-01D82DA8496D}" type="presOf" srcId="{F063A083-934B-4DAD-8B6E-51F1EDC9BF4C}" destId="{70F9A42F-954B-43AF-BBB9-222ED4E2D419}" srcOrd="0" destOrd="0" presId="urn:microsoft.com/office/officeart/2005/8/layout/default"/>
    <dgm:cxn modelId="{70825A7C-9181-440E-BCA5-1413278AEC59}" type="presParOf" srcId="{70F9A42F-954B-43AF-BBB9-222ED4E2D419}" destId="{14CEDAED-AFAC-45B4-B9E2-69379DE5ACE1}" srcOrd="0" destOrd="0" presId="urn:microsoft.com/office/officeart/2005/8/layout/default"/>
    <dgm:cxn modelId="{2CC0C630-CB36-4B6B-9146-9EBBB8DEBC58}" type="presParOf" srcId="{70F9A42F-954B-43AF-BBB9-222ED4E2D419}" destId="{DE553922-06B6-447E-8154-C585B92531CF}" srcOrd="1" destOrd="0" presId="urn:microsoft.com/office/officeart/2005/8/layout/default"/>
    <dgm:cxn modelId="{0865C712-8989-41EA-B00F-5AC358B2600F}" type="presParOf" srcId="{70F9A42F-954B-43AF-BBB9-222ED4E2D419}" destId="{5B73852A-EFE3-41D9-947D-E4167C958EDA}" srcOrd="2" destOrd="0" presId="urn:microsoft.com/office/officeart/2005/8/layout/default"/>
    <dgm:cxn modelId="{91BED4B6-D853-4C51-B654-76069498476B}" type="presParOf" srcId="{70F9A42F-954B-43AF-BBB9-222ED4E2D419}" destId="{5BBC1671-9F6C-45ED-BBC9-2B2E4DA16F83}" srcOrd="3" destOrd="0" presId="urn:microsoft.com/office/officeart/2005/8/layout/default"/>
    <dgm:cxn modelId="{8F2AE42D-F68F-4B2B-AFED-84D3DB02FDBF}" type="presParOf" srcId="{70F9A42F-954B-43AF-BBB9-222ED4E2D419}" destId="{28EEC9E2-897E-4AB3-B59E-95638BDDD22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1D55BD-9FA2-4603-A54E-672DC9EF568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7C870F7-7B27-44AC-B26E-9F114BCA211B}">
      <dgm:prSet phldrT="[Text]"/>
      <dgm:spPr/>
      <dgm:t>
        <a:bodyPr/>
        <a:lstStyle/>
        <a:p>
          <a:r>
            <a:rPr lang="en-GB" dirty="0"/>
            <a:t>Learning</a:t>
          </a:r>
        </a:p>
      </dgm:t>
    </dgm:pt>
    <dgm:pt modelId="{A1FC0706-523F-49D4-9CC3-975EB5D3A7C0}" type="parTrans" cxnId="{1B344075-5010-41FC-90CF-A72E052E2F7F}">
      <dgm:prSet/>
      <dgm:spPr/>
      <dgm:t>
        <a:bodyPr/>
        <a:lstStyle/>
        <a:p>
          <a:endParaRPr lang="en-GB"/>
        </a:p>
      </dgm:t>
    </dgm:pt>
    <dgm:pt modelId="{B17AB299-9906-4C6A-859B-13A159740873}" type="sibTrans" cxnId="{1B344075-5010-41FC-90CF-A72E052E2F7F}">
      <dgm:prSet/>
      <dgm:spPr/>
      <dgm:t>
        <a:bodyPr/>
        <a:lstStyle/>
        <a:p>
          <a:endParaRPr lang="en-GB"/>
        </a:p>
      </dgm:t>
    </dgm:pt>
    <dgm:pt modelId="{43ACB310-A407-41E2-9B70-6E6266A4EA71}">
      <dgm:prSet phldrT="[Text]"/>
      <dgm:spPr/>
      <dgm:t>
        <a:bodyPr/>
        <a:lstStyle/>
        <a:p>
          <a:r>
            <a:rPr lang="en-GB" dirty="0"/>
            <a:t>Credentials</a:t>
          </a:r>
        </a:p>
      </dgm:t>
    </dgm:pt>
    <dgm:pt modelId="{40AFF6F5-70F4-4BA6-A57D-5C3602FADCA6}" type="parTrans" cxnId="{E18F0814-93E4-4F1D-9A5E-E0DAE1D7D41D}">
      <dgm:prSet/>
      <dgm:spPr/>
      <dgm:t>
        <a:bodyPr/>
        <a:lstStyle/>
        <a:p>
          <a:endParaRPr lang="en-GB"/>
        </a:p>
      </dgm:t>
    </dgm:pt>
    <dgm:pt modelId="{3F849B25-C71A-4DF7-BF93-042C7C6AA529}" type="sibTrans" cxnId="{E18F0814-93E4-4F1D-9A5E-E0DAE1D7D41D}">
      <dgm:prSet/>
      <dgm:spPr/>
      <dgm:t>
        <a:bodyPr/>
        <a:lstStyle/>
        <a:p>
          <a:endParaRPr lang="en-GB"/>
        </a:p>
      </dgm:t>
    </dgm:pt>
    <dgm:pt modelId="{FB002C92-A820-4CC0-BEBD-287FB557AC74}" type="pres">
      <dgm:prSet presAssocID="{A81D55BD-9FA2-4603-A54E-672DC9EF5684}" presName="diagram" presStyleCnt="0">
        <dgm:presLayoutVars>
          <dgm:dir/>
          <dgm:resizeHandles val="exact"/>
        </dgm:presLayoutVars>
      </dgm:prSet>
      <dgm:spPr/>
    </dgm:pt>
    <dgm:pt modelId="{A7E7D951-F749-4095-9C38-346470369E17}" type="pres">
      <dgm:prSet presAssocID="{87C870F7-7B27-44AC-B26E-9F114BCA211B}" presName="node" presStyleLbl="node1" presStyleIdx="0" presStyleCnt="2">
        <dgm:presLayoutVars>
          <dgm:bulletEnabled val="1"/>
        </dgm:presLayoutVars>
      </dgm:prSet>
      <dgm:spPr/>
    </dgm:pt>
    <dgm:pt modelId="{419BF643-627C-479B-B994-F3D13E7269B0}" type="pres">
      <dgm:prSet presAssocID="{B17AB299-9906-4C6A-859B-13A159740873}" presName="sibTrans" presStyleCnt="0"/>
      <dgm:spPr/>
    </dgm:pt>
    <dgm:pt modelId="{9747A145-05FF-4620-9A17-8F48955716F9}" type="pres">
      <dgm:prSet presAssocID="{43ACB310-A407-41E2-9B70-6E6266A4EA71}" presName="node" presStyleLbl="node1" presStyleIdx="1" presStyleCnt="2">
        <dgm:presLayoutVars>
          <dgm:bulletEnabled val="1"/>
        </dgm:presLayoutVars>
      </dgm:prSet>
      <dgm:spPr/>
    </dgm:pt>
  </dgm:ptLst>
  <dgm:cxnLst>
    <dgm:cxn modelId="{E18F0814-93E4-4F1D-9A5E-E0DAE1D7D41D}" srcId="{A81D55BD-9FA2-4603-A54E-672DC9EF5684}" destId="{43ACB310-A407-41E2-9B70-6E6266A4EA71}" srcOrd="1" destOrd="0" parTransId="{40AFF6F5-70F4-4BA6-A57D-5C3602FADCA6}" sibTransId="{3F849B25-C71A-4DF7-BF93-042C7C6AA529}"/>
    <dgm:cxn modelId="{005F7A1E-65A6-4DD8-A56C-383B3509F51A}" type="presOf" srcId="{43ACB310-A407-41E2-9B70-6E6266A4EA71}" destId="{9747A145-05FF-4620-9A17-8F48955716F9}" srcOrd="0" destOrd="0" presId="urn:microsoft.com/office/officeart/2005/8/layout/default"/>
    <dgm:cxn modelId="{1B344075-5010-41FC-90CF-A72E052E2F7F}" srcId="{A81D55BD-9FA2-4603-A54E-672DC9EF5684}" destId="{87C870F7-7B27-44AC-B26E-9F114BCA211B}" srcOrd="0" destOrd="0" parTransId="{A1FC0706-523F-49D4-9CC3-975EB5D3A7C0}" sibTransId="{B17AB299-9906-4C6A-859B-13A159740873}"/>
    <dgm:cxn modelId="{6C67FE8B-DF90-4039-96EF-8F84BA7E5BAE}" type="presOf" srcId="{A81D55BD-9FA2-4603-A54E-672DC9EF5684}" destId="{FB002C92-A820-4CC0-BEBD-287FB557AC74}" srcOrd="0" destOrd="0" presId="urn:microsoft.com/office/officeart/2005/8/layout/default"/>
    <dgm:cxn modelId="{8A77B8C7-4571-4F49-9D4E-C58B57D77631}" type="presOf" srcId="{87C870F7-7B27-44AC-B26E-9F114BCA211B}" destId="{A7E7D951-F749-4095-9C38-346470369E17}" srcOrd="0" destOrd="0" presId="urn:microsoft.com/office/officeart/2005/8/layout/default"/>
    <dgm:cxn modelId="{61E31353-FAFE-4016-A3D3-83ECBA8042D5}" type="presParOf" srcId="{FB002C92-A820-4CC0-BEBD-287FB557AC74}" destId="{A7E7D951-F749-4095-9C38-346470369E17}" srcOrd="0" destOrd="0" presId="urn:microsoft.com/office/officeart/2005/8/layout/default"/>
    <dgm:cxn modelId="{54C2A19E-E415-4731-A804-48F390E0F8C2}" type="presParOf" srcId="{FB002C92-A820-4CC0-BEBD-287FB557AC74}" destId="{419BF643-627C-479B-B994-F3D13E7269B0}" srcOrd="1" destOrd="0" presId="urn:microsoft.com/office/officeart/2005/8/layout/default"/>
    <dgm:cxn modelId="{D987F0E6-F613-4023-ABFE-714EDCDC27F9}" type="presParOf" srcId="{FB002C92-A820-4CC0-BEBD-287FB557AC74}" destId="{9747A145-05FF-4620-9A17-8F48955716F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26B9F6F-9012-441C-9759-080B4823564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9773C24-AC54-412D-95B9-93C9B0885E3B}">
      <dgm:prSet phldrT="[Text]"/>
      <dgm:spPr/>
      <dgm:t>
        <a:bodyPr/>
        <a:lstStyle/>
        <a:p>
          <a:r>
            <a:rPr lang="en-GB" dirty="0"/>
            <a:t>Gates</a:t>
          </a:r>
        </a:p>
      </dgm:t>
    </dgm:pt>
    <dgm:pt modelId="{A1AF022B-B89E-4C7D-8EA3-E35EB8DB083C}" type="parTrans" cxnId="{174116B4-AABC-49ED-901F-88234B6CC3C6}">
      <dgm:prSet/>
      <dgm:spPr/>
      <dgm:t>
        <a:bodyPr/>
        <a:lstStyle/>
        <a:p>
          <a:endParaRPr lang="en-GB"/>
        </a:p>
      </dgm:t>
    </dgm:pt>
    <dgm:pt modelId="{381799A9-B792-47CB-97FF-5099B46BEA1E}" type="sibTrans" cxnId="{174116B4-AABC-49ED-901F-88234B6CC3C6}">
      <dgm:prSet/>
      <dgm:spPr/>
      <dgm:t>
        <a:bodyPr/>
        <a:lstStyle/>
        <a:p>
          <a:endParaRPr lang="en-GB"/>
        </a:p>
      </dgm:t>
    </dgm:pt>
    <dgm:pt modelId="{183378D7-B484-4FDA-A0EA-37A9104A422E}">
      <dgm:prSet phldrT="[Text]"/>
      <dgm:spPr/>
      <dgm:t>
        <a:bodyPr/>
        <a:lstStyle/>
        <a:p>
          <a:r>
            <a:rPr lang="en-GB" dirty="0"/>
            <a:t>Roles</a:t>
          </a:r>
        </a:p>
      </dgm:t>
    </dgm:pt>
    <dgm:pt modelId="{D5635D83-1BDC-4351-8ACC-5ADA540E4453}" type="parTrans" cxnId="{B1D3F7E0-1D17-4DE6-8928-CB0F8E3D848D}">
      <dgm:prSet/>
      <dgm:spPr/>
      <dgm:t>
        <a:bodyPr/>
        <a:lstStyle/>
        <a:p>
          <a:endParaRPr lang="en-GB"/>
        </a:p>
      </dgm:t>
    </dgm:pt>
    <dgm:pt modelId="{71960E61-7ECF-44D4-9D4E-DA347B13A796}" type="sibTrans" cxnId="{B1D3F7E0-1D17-4DE6-8928-CB0F8E3D848D}">
      <dgm:prSet/>
      <dgm:spPr/>
      <dgm:t>
        <a:bodyPr/>
        <a:lstStyle/>
        <a:p>
          <a:endParaRPr lang="en-GB"/>
        </a:p>
      </dgm:t>
    </dgm:pt>
    <dgm:pt modelId="{2B8A8867-982E-4DA6-9526-CC974F55715E}">
      <dgm:prSet phldrT="[Text]"/>
      <dgm:spPr/>
      <dgm:t>
        <a:bodyPr/>
        <a:lstStyle/>
        <a:p>
          <a:r>
            <a:rPr lang="en-GB" dirty="0"/>
            <a:t>Badges</a:t>
          </a:r>
        </a:p>
      </dgm:t>
    </dgm:pt>
    <dgm:pt modelId="{19E035CB-880D-4661-933D-B2910DE7E109}" type="parTrans" cxnId="{1E8E0DD5-55C7-4AF2-8DBC-5BE506CC056B}">
      <dgm:prSet/>
      <dgm:spPr/>
      <dgm:t>
        <a:bodyPr/>
        <a:lstStyle/>
        <a:p>
          <a:endParaRPr lang="en-GB"/>
        </a:p>
      </dgm:t>
    </dgm:pt>
    <dgm:pt modelId="{B9344BA4-A1EA-4B91-B566-2B78196E467B}" type="sibTrans" cxnId="{1E8E0DD5-55C7-4AF2-8DBC-5BE506CC056B}">
      <dgm:prSet/>
      <dgm:spPr/>
      <dgm:t>
        <a:bodyPr/>
        <a:lstStyle/>
        <a:p>
          <a:endParaRPr lang="en-GB"/>
        </a:p>
      </dgm:t>
    </dgm:pt>
    <dgm:pt modelId="{AF8C4131-CD3C-43D7-8C05-5D0DEEA29BCD}" type="pres">
      <dgm:prSet presAssocID="{126B9F6F-9012-441C-9759-080B48235649}" presName="diagram" presStyleCnt="0">
        <dgm:presLayoutVars>
          <dgm:dir/>
          <dgm:resizeHandles val="exact"/>
        </dgm:presLayoutVars>
      </dgm:prSet>
      <dgm:spPr/>
    </dgm:pt>
    <dgm:pt modelId="{9747CB1C-EACF-4014-B595-328388D585AD}" type="pres">
      <dgm:prSet presAssocID="{99773C24-AC54-412D-95B9-93C9B0885E3B}" presName="node" presStyleLbl="node1" presStyleIdx="0" presStyleCnt="3">
        <dgm:presLayoutVars>
          <dgm:bulletEnabled val="1"/>
        </dgm:presLayoutVars>
      </dgm:prSet>
      <dgm:spPr/>
    </dgm:pt>
    <dgm:pt modelId="{607AC216-D8F3-4165-828B-A97A40AD7ABA}" type="pres">
      <dgm:prSet presAssocID="{381799A9-B792-47CB-97FF-5099B46BEA1E}" presName="sibTrans" presStyleCnt="0"/>
      <dgm:spPr/>
    </dgm:pt>
    <dgm:pt modelId="{9D826E61-9D20-4418-9FB4-26D92C3FFD73}" type="pres">
      <dgm:prSet presAssocID="{183378D7-B484-4FDA-A0EA-37A9104A422E}" presName="node" presStyleLbl="node1" presStyleIdx="1" presStyleCnt="3">
        <dgm:presLayoutVars>
          <dgm:bulletEnabled val="1"/>
        </dgm:presLayoutVars>
      </dgm:prSet>
      <dgm:spPr/>
    </dgm:pt>
    <dgm:pt modelId="{10CCA5FA-47CD-442A-8FB4-8838029D3F36}" type="pres">
      <dgm:prSet presAssocID="{71960E61-7ECF-44D4-9D4E-DA347B13A796}" presName="sibTrans" presStyleCnt="0"/>
      <dgm:spPr/>
    </dgm:pt>
    <dgm:pt modelId="{C56315AF-AF6B-4CB8-BE38-C836D396FEC7}" type="pres">
      <dgm:prSet presAssocID="{2B8A8867-982E-4DA6-9526-CC974F55715E}" presName="node" presStyleLbl="node1" presStyleIdx="2" presStyleCnt="3">
        <dgm:presLayoutVars>
          <dgm:bulletEnabled val="1"/>
        </dgm:presLayoutVars>
      </dgm:prSet>
      <dgm:spPr/>
    </dgm:pt>
  </dgm:ptLst>
  <dgm:cxnLst>
    <dgm:cxn modelId="{58976539-C3A5-460C-8AC1-39AA4ED6A581}" type="presOf" srcId="{2B8A8867-982E-4DA6-9526-CC974F55715E}" destId="{C56315AF-AF6B-4CB8-BE38-C836D396FEC7}" srcOrd="0" destOrd="0" presId="urn:microsoft.com/office/officeart/2005/8/layout/default"/>
    <dgm:cxn modelId="{4C7BDF6A-2F1A-4C95-BD76-7D3FB0142666}" type="presOf" srcId="{126B9F6F-9012-441C-9759-080B48235649}" destId="{AF8C4131-CD3C-43D7-8C05-5D0DEEA29BCD}" srcOrd="0" destOrd="0" presId="urn:microsoft.com/office/officeart/2005/8/layout/default"/>
    <dgm:cxn modelId="{DA37B74F-E041-4B4C-BF50-82FDE831CCA6}" type="presOf" srcId="{99773C24-AC54-412D-95B9-93C9B0885E3B}" destId="{9747CB1C-EACF-4014-B595-328388D585AD}" srcOrd="0" destOrd="0" presId="urn:microsoft.com/office/officeart/2005/8/layout/default"/>
    <dgm:cxn modelId="{174116B4-AABC-49ED-901F-88234B6CC3C6}" srcId="{126B9F6F-9012-441C-9759-080B48235649}" destId="{99773C24-AC54-412D-95B9-93C9B0885E3B}" srcOrd="0" destOrd="0" parTransId="{A1AF022B-B89E-4C7D-8EA3-E35EB8DB083C}" sibTransId="{381799A9-B792-47CB-97FF-5099B46BEA1E}"/>
    <dgm:cxn modelId="{1E8E0DD5-55C7-4AF2-8DBC-5BE506CC056B}" srcId="{126B9F6F-9012-441C-9759-080B48235649}" destId="{2B8A8867-982E-4DA6-9526-CC974F55715E}" srcOrd="2" destOrd="0" parTransId="{19E035CB-880D-4661-933D-B2910DE7E109}" sibTransId="{B9344BA4-A1EA-4B91-B566-2B78196E467B}"/>
    <dgm:cxn modelId="{B1D3F7E0-1D17-4DE6-8928-CB0F8E3D848D}" srcId="{126B9F6F-9012-441C-9759-080B48235649}" destId="{183378D7-B484-4FDA-A0EA-37A9104A422E}" srcOrd="1" destOrd="0" parTransId="{D5635D83-1BDC-4351-8ACC-5ADA540E4453}" sibTransId="{71960E61-7ECF-44D4-9D4E-DA347B13A796}"/>
    <dgm:cxn modelId="{0E2C23FB-EA2C-42D9-A482-00C1076FF1DB}" type="presOf" srcId="{183378D7-B484-4FDA-A0EA-37A9104A422E}" destId="{9D826E61-9D20-4418-9FB4-26D92C3FFD73}" srcOrd="0" destOrd="0" presId="urn:microsoft.com/office/officeart/2005/8/layout/default"/>
    <dgm:cxn modelId="{CC999BFD-BF25-4816-96FE-52A9565CE11F}" type="presParOf" srcId="{AF8C4131-CD3C-43D7-8C05-5D0DEEA29BCD}" destId="{9747CB1C-EACF-4014-B595-328388D585AD}" srcOrd="0" destOrd="0" presId="urn:microsoft.com/office/officeart/2005/8/layout/default"/>
    <dgm:cxn modelId="{123B440A-0D7D-43AF-B9EC-D74BC324208C}" type="presParOf" srcId="{AF8C4131-CD3C-43D7-8C05-5D0DEEA29BCD}" destId="{607AC216-D8F3-4165-828B-A97A40AD7ABA}" srcOrd="1" destOrd="0" presId="urn:microsoft.com/office/officeart/2005/8/layout/default"/>
    <dgm:cxn modelId="{15F30F0D-0381-4140-AFA8-9EB2030A13E1}" type="presParOf" srcId="{AF8C4131-CD3C-43D7-8C05-5D0DEEA29BCD}" destId="{9D826E61-9D20-4418-9FB4-26D92C3FFD73}" srcOrd="2" destOrd="0" presId="urn:microsoft.com/office/officeart/2005/8/layout/default"/>
    <dgm:cxn modelId="{BA637D43-E590-4B98-A3AE-EA8D8144533D}" type="presParOf" srcId="{AF8C4131-CD3C-43D7-8C05-5D0DEEA29BCD}" destId="{10CCA5FA-47CD-442A-8FB4-8838029D3F36}" srcOrd="3" destOrd="0" presId="urn:microsoft.com/office/officeart/2005/8/layout/default"/>
    <dgm:cxn modelId="{C78624BB-6238-4A09-99A8-3D0DF17CDB63}" type="presParOf" srcId="{AF8C4131-CD3C-43D7-8C05-5D0DEEA29BCD}" destId="{C56315AF-AF6B-4CB8-BE38-C836D396FEC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734CEF-AEC0-4A4B-BC2F-00E8F6D39EFD}">
      <dsp:nvSpPr>
        <dsp:cNvPr id="0" name=""/>
        <dsp:cNvSpPr/>
      </dsp:nvSpPr>
      <dsp:spPr>
        <a:xfrm>
          <a:off x="361652" y="2855"/>
          <a:ext cx="2988654" cy="1793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Adults</a:t>
          </a:r>
        </a:p>
      </dsp:txBody>
      <dsp:txXfrm>
        <a:off x="361652" y="2855"/>
        <a:ext cx="2988654" cy="1793192"/>
      </dsp:txXfrm>
    </dsp:sp>
    <dsp:sp modelId="{AEBD6414-C91D-4DBF-B056-E139CF44268E}">
      <dsp:nvSpPr>
        <dsp:cNvPr id="0" name=""/>
        <dsp:cNvSpPr/>
      </dsp:nvSpPr>
      <dsp:spPr>
        <a:xfrm>
          <a:off x="3649172" y="2855"/>
          <a:ext cx="2988654" cy="1793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Research</a:t>
          </a:r>
        </a:p>
      </dsp:txBody>
      <dsp:txXfrm>
        <a:off x="3649172" y="2855"/>
        <a:ext cx="2988654" cy="1793192"/>
      </dsp:txXfrm>
    </dsp:sp>
    <dsp:sp modelId="{04BFDC59-3FD0-4F88-937E-A9FEB2888F15}">
      <dsp:nvSpPr>
        <dsp:cNvPr id="0" name=""/>
        <dsp:cNvSpPr/>
      </dsp:nvSpPr>
      <dsp:spPr>
        <a:xfrm>
          <a:off x="6936692" y="2855"/>
          <a:ext cx="2988654" cy="1793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Specialisation</a:t>
          </a:r>
        </a:p>
      </dsp:txBody>
      <dsp:txXfrm>
        <a:off x="6936692" y="2855"/>
        <a:ext cx="2988654" cy="1793192"/>
      </dsp:txXfrm>
    </dsp:sp>
    <dsp:sp modelId="{80A932DE-F57E-4A23-A9F8-64500B87C5BC}">
      <dsp:nvSpPr>
        <dsp:cNvPr id="0" name=""/>
        <dsp:cNvSpPr/>
      </dsp:nvSpPr>
      <dsp:spPr>
        <a:xfrm>
          <a:off x="2005412" y="2094914"/>
          <a:ext cx="2988654" cy="1793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Depth</a:t>
          </a:r>
        </a:p>
      </dsp:txBody>
      <dsp:txXfrm>
        <a:off x="2005412" y="2094914"/>
        <a:ext cx="2988654" cy="1793192"/>
      </dsp:txXfrm>
    </dsp:sp>
    <dsp:sp modelId="{5BA91203-F6BF-42E4-B085-4CB9A992E59B}">
      <dsp:nvSpPr>
        <dsp:cNvPr id="0" name=""/>
        <dsp:cNvSpPr/>
      </dsp:nvSpPr>
      <dsp:spPr>
        <a:xfrm>
          <a:off x="5292932" y="2094914"/>
          <a:ext cx="2988654" cy="17931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600" kern="1200" dirty="0"/>
            <a:t>Professional licence</a:t>
          </a:r>
        </a:p>
      </dsp:txBody>
      <dsp:txXfrm>
        <a:off x="5292932" y="2094914"/>
        <a:ext cx="2988654" cy="17931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CEDAED-AFAC-45B4-B9E2-69379DE5ACE1}">
      <dsp:nvSpPr>
        <dsp:cNvPr id="0" name=""/>
        <dsp:cNvSpPr/>
      </dsp:nvSpPr>
      <dsp:spPr>
        <a:xfrm>
          <a:off x="90426" y="1375"/>
          <a:ext cx="3690652" cy="2214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Disaggregation</a:t>
          </a:r>
        </a:p>
      </dsp:txBody>
      <dsp:txXfrm>
        <a:off x="90426" y="1375"/>
        <a:ext cx="3690652" cy="2214391"/>
      </dsp:txXfrm>
    </dsp:sp>
    <dsp:sp modelId="{5B73852A-EFE3-41D9-947D-E4167C958EDA}">
      <dsp:nvSpPr>
        <dsp:cNvPr id="0" name=""/>
        <dsp:cNvSpPr/>
      </dsp:nvSpPr>
      <dsp:spPr>
        <a:xfrm>
          <a:off x="4150144" y="1375"/>
          <a:ext cx="3690652" cy="2214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No-frills</a:t>
          </a:r>
        </a:p>
      </dsp:txBody>
      <dsp:txXfrm>
        <a:off x="4150144" y="1375"/>
        <a:ext cx="3690652" cy="2214391"/>
      </dsp:txXfrm>
    </dsp:sp>
    <dsp:sp modelId="{28EEC9E2-897E-4AB3-B59E-95638BDDD226}">
      <dsp:nvSpPr>
        <dsp:cNvPr id="0" name=""/>
        <dsp:cNvSpPr/>
      </dsp:nvSpPr>
      <dsp:spPr>
        <a:xfrm>
          <a:off x="2120285" y="2584832"/>
          <a:ext cx="3690652" cy="2214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Deinstitutionalisation</a:t>
          </a:r>
        </a:p>
      </dsp:txBody>
      <dsp:txXfrm>
        <a:off x="2120285" y="2584832"/>
        <a:ext cx="3690652" cy="22143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E7D951-F749-4095-9C38-346470369E17}">
      <dsp:nvSpPr>
        <dsp:cNvPr id="0" name=""/>
        <dsp:cNvSpPr/>
      </dsp:nvSpPr>
      <dsp:spPr>
        <a:xfrm>
          <a:off x="985" y="949207"/>
          <a:ext cx="3844413" cy="2306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 dirty="0"/>
            <a:t>Learning</a:t>
          </a:r>
        </a:p>
      </dsp:txBody>
      <dsp:txXfrm>
        <a:off x="985" y="949207"/>
        <a:ext cx="3844413" cy="2306648"/>
      </dsp:txXfrm>
    </dsp:sp>
    <dsp:sp modelId="{9747A145-05FF-4620-9A17-8F48955716F9}">
      <dsp:nvSpPr>
        <dsp:cNvPr id="0" name=""/>
        <dsp:cNvSpPr/>
      </dsp:nvSpPr>
      <dsp:spPr>
        <a:xfrm>
          <a:off x="4229840" y="949207"/>
          <a:ext cx="3844413" cy="230664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0955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500" kern="1200" dirty="0"/>
            <a:t>Credentials</a:t>
          </a:r>
        </a:p>
      </dsp:txBody>
      <dsp:txXfrm>
        <a:off x="4229840" y="949207"/>
        <a:ext cx="3844413" cy="23066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7CB1C-EACF-4014-B595-328388D585AD}">
      <dsp:nvSpPr>
        <dsp:cNvPr id="0" name=""/>
        <dsp:cNvSpPr/>
      </dsp:nvSpPr>
      <dsp:spPr>
        <a:xfrm>
          <a:off x="0" y="981075"/>
          <a:ext cx="3214687" cy="192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Gates</a:t>
          </a:r>
        </a:p>
      </dsp:txBody>
      <dsp:txXfrm>
        <a:off x="0" y="981075"/>
        <a:ext cx="3214687" cy="1928812"/>
      </dsp:txXfrm>
    </dsp:sp>
    <dsp:sp modelId="{9D826E61-9D20-4418-9FB4-26D92C3FFD73}">
      <dsp:nvSpPr>
        <dsp:cNvPr id="0" name=""/>
        <dsp:cNvSpPr/>
      </dsp:nvSpPr>
      <dsp:spPr>
        <a:xfrm>
          <a:off x="3536156" y="981075"/>
          <a:ext cx="3214687" cy="192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Roles</a:t>
          </a:r>
        </a:p>
      </dsp:txBody>
      <dsp:txXfrm>
        <a:off x="3536156" y="981075"/>
        <a:ext cx="3214687" cy="1928812"/>
      </dsp:txXfrm>
    </dsp:sp>
    <dsp:sp modelId="{C56315AF-AF6B-4CB8-BE38-C836D396FEC7}">
      <dsp:nvSpPr>
        <dsp:cNvPr id="0" name=""/>
        <dsp:cNvSpPr/>
      </dsp:nvSpPr>
      <dsp:spPr>
        <a:xfrm>
          <a:off x="7072312" y="981075"/>
          <a:ext cx="3214687" cy="1928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Badges</a:t>
          </a:r>
        </a:p>
      </dsp:txBody>
      <dsp:txXfrm>
        <a:off x="7072312" y="981075"/>
        <a:ext cx="3214687" cy="19288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4DBF5-F3BC-47F9-B655-64FF1B34728B}" type="datetimeFigureOut">
              <a:rPr lang="en-GB" smtClean="0"/>
              <a:t>18/02/2024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3F14C5-01FB-4844-8F5B-232E4B558A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43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https://www.youtube.com/watch?v=KqQNvmQH_YM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1BC075-BE3A-4F71-ABF6-2F51C09FC55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441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D96F2-02BD-E71F-EFBD-14FECCF2D3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7172325" cy="3152251"/>
          </a:xfrm>
        </p:spPr>
        <p:txBody>
          <a:bodyPr anchor="b">
            <a:normAutofit/>
          </a:bodyPr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E90113-E8E1-4E48-41BC-583802BFC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0137"/>
            <a:ext cx="7172325" cy="112236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C7EE5-BFF0-D779-4261-E239DB450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89492-34ED-FE24-4F29-E4C8F549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0C886-7F1E-7BC1-9A9E-B24C2AC2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74AEE6-9CA7-5247-DC34-99634247DF50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1185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2FD-157B-437C-E9D5-B66E8B3B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0A51-A7E8-7A6A-5FD0-F9B250BE41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8C8B8-F999-7D95-435D-17CE6ACCD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27265-C89C-937F-1DA3-F377F6877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B89E-4530-3632-3485-F481DB04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58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8056A-761D-1DBC-276A-2A46D153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1355763"/>
            <a:ext cx="6972300" cy="2255794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904B3-6AC1-19D5-3EAE-2009A3B4C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921820"/>
            <a:ext cx="5524500" cy="115093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2A86D-493D-5BF6-8AA6-F1231E3BA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CCD76-6623-164A-7BFA-207AFA057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64312-1F20-5486-62B0-A8BB8829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03F1C9-9114-4426-6F07-F7FF9CCD5FC4}"/>
              </a:ext>
            </a:extLst>
          </p:cNvPr>
          <p:cNvCxnSpPr>
            <a:cxnSpLocks/>
          </p:cNvCxnSpPr>
          <p:nvPr/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419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CFC4C-4D16-E5A8-F934-8B158F6F2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BDE54-F935-945D-3E4F-B659695E84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52500" y="2286002"/>
            <a:ext cx="5067300" cy="38909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8F3710-E06B-05DE-937A-C92E52569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1"/>
            <a:ext cx="5067300" cy="38909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02EFD-42D3-11C1-677E-0E478B93F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4C2F08-0D93-B14B-6106-2925DF3E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A5DE81-F2AB-CCB9-8B68-5E4F31011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77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2D81B-4E36-1511-E9A7-8FB931B41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004888"/>
            <a:ext cx="10287000" cy="90011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A73DE-183B-9473-20AD-2D3BFED84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1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70FB3D-60AC-DEF2-4472-31B4E076C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52501" y="3048001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6E5BDB-B29C-788F-E2FB-6C154E8FE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3174" y="2085959"/>
            <a:ext cx="4886325" cy="590566"/>
          </a:xfrm>
        </p:spPr>
        <p:txBody>
          <a:bodyPr anchor="b">
            <a:normAutofit/>
          </a:bodyPr>
          <a:lstStyle>
            <a:lvl1pPr marL="0" indent="0">
              <a:buNone/>
              <a:defRPr sz="1800" b="0" cap="all" spc="3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13FF49-3276-24CA-BC81-FA92C0A930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3174" y="3048000"/>
            <a:ext cx="4886325" cy="32226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8FA1C8-C196-9BE1-F603-3FC17ED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B79692-E142-E1D7-AD17-30C5F1365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90FCF2-7B78-2A2A-F878-58335FEA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2D0356-1ECF-682B-F87A-811BDD28B2CB}"/>
              </a:ext>
            </a:extLst>
          </p:cNvPr>
          <p:cNvCxnSpPr>
            <a:cxnSpLocks/>
          </p:cNvCxnSpPr>
          <p:nvPr/>
        </p:nvCxnSpPr>
        <p:spPr>
          <a:xfrm>
            <a:off x="1052513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906CA06-9701-E645-C0A5-594B227B288F}"/>
              </a:ext>
            </a:extLst>
          </p:cNvPr>
          <p:cNvCxnSpPr>
            <a:cxnSpLocks/>
          </p:cNvCxnSpPr>
          <p:nvPr/>
        </p:nvCxnSpPr>
        <p:spPr>
          <a:xfrm>
            <a:off x="6435725" y="287681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868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214DA-C0D4-E152-7F42-F6352C96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914400"/>
            <a:ext cx="9715500" cy="990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2AA04-1E84-460C-F560-A228F930F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AB260E-3910-7D1B-5074-24F5F0AB5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2020F1-A878-9B80-6B4F-7D71406B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5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7652D6-7AE9-3E3B-5C1B-2B4399B15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7127E-2A63-6F45-4C40-835843630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56FB79-D9D1-5381-0019-E24F8B4D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6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23B5-7DA9-0E4F-DA39-4624DB8A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69065"/>
            <a:ext cx="3266536" cy="2312979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A5E77-518A-1FB9-B473-E19CADE04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423" y="987425"/>
            <a:ext cx="5615077" cy="4873625"/>
          </a:xfrm>
        </p:spPr>
        <p:txBody>
          <a:bodyPr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5344F-7D06-2406-D113-D24587835D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47801"/>
            <a:ext cx="3266536" cy="23828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BE708-BAD0-A0A6-9332-9D2179E67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70050-9362-4EC4-6B73-3A38445B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CDA991-8608-CAB4-33FA-03D380D2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0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B837-332D-9100-E007-7DE279481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3999" y="1385457"/>
            <a:ext cx="3312543" cy="2304288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0DE983-0B0E-07CC-8C57-4EA529E27D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24423" y="957263"/>
            <a:ext cx="5372189" cy="49625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CAB867-3FC6-5007-61B0-D9B7E5B0CE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0" y="3958315"/>
            <a:ext cx="3312542" cy="196147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C7E0F-BFE1-7134-163B-B777970B7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395D0B-4F98-F3BE-FB23-22D8C5D41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FB2E3D-2188-B7A9-0ECE-978147358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533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F4143-3C41-D626-8F64-36A9C9F1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914400"/>
            <a:ext cx="9962791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52C4FB-B560-A0FC-6435-952981BC9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2285997"/>
            <a:ext cx="9962791" cy="389096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7CEC4F-0A90-11E2-E43E-B9E765AFB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2A5B4-1D77-B0AC-49E7-CAE9556B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396EF9-2FDA-8E87-D546-8840CEBF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2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085AB7-38B3-7F80-0B2D-7960F56375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24513" y="1052423"/>
            <a:ext cx="1771292" cy="4917056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ADBDC3-E9EA-8699-B2E4-4C7784455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6414" y="1052424"/>
            <a:ext cx="7873043" cy="4917056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1DBEDE-3A67-6FCA-25F3-B91F7C82E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D92BC-42A9-434B-8530-ADBF4485E407}" type="datetimeFigureOut">
              <a:rPr lang="en-US" smtClean="0"/>
              <a:t>2/18/2024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9EFF51-4318-20EA-3A3A-8FE203B1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D9703-5BAD-DE95-98D9-0F30E7C09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89F9E-9962-4B7B-BA18-A15907CCC6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166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ABD07A-66C9-4CF6-B319-622E93087D4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36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5258B98-3BD5-0A20-B0E7-944EAEB2654A}"/>
              </a:ext>
            </a:extLst>
          </p:cNvPr>
          <p:cNvSpPr/>
          <p:nvPr/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D404C1-E8A5-65FC-C068-21EA0397E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757238"/>
            <a:ext cx="10287000" cy="1147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CFD78-F171-BA47-AAF3-C6EB75F94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500" y="2285997"/>
            <a:ext cx="10287000" cy="3890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65A77-B1AB-D608-A6C5-F0F99B6913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568087" y="4756249"/>
            <a:ext cx="2476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9D0D92BC-42A9-434B-8530-ADBF4485E407}" type="datetimeFigureOut">
              <a:rPr lang="en-US" smtClean="0"/>
              <a:pPr/>
              <a:t>2/18/2024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34E5-5E9B-7786-05B5-B93241EE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589519" y="1758059"/>
            <a:ext cx="2433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5CD4B-611E-32FA-419D-326099EEF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39542" y="3246437"/>
            <a:ext cx="5333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A0289F9E-9962-4B7B-BA18-A15907CCC6B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84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  <p:sldLayoutId id="2147483726" r:id="rId12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52120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39496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83210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Full frame shot of wall with worn-out sky blue paint">
            <a:extLst>
              <a:ext uri="{FF2B5EF4-FFF2-40B4-BE49-F238E27FC236}">
                <a16:creationId xmlns:a16="http://schemas.microsoft.com/office/drawing/2014/main" id="{036BCDF2-5969-A8FD-263E-E2C0383D22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2685" b="13065"/>
          <a:stretch/>
        </p:blipFill>
        <p:spPr>
          <a:xfrm>
            <a:off x="20" y="1571"/>
            <a:ext cx="12191980" cy="685642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3174E83-2682-EA33-BF59-CACA1385E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65342" y="1250342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  <a:alpha val="20000"/>
                </a:schemeClr>
              </a:gs>
              <a:gs pos="7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7ACC9B-9794-CEDD-8059-439E225AA3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6161" y="2211978"/>
            <a:ext cx="3535679" cy="142572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What is a university? Critical reflections on the nature and future of higher education 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1F5D7-9C64-A355-1CAC-3CC1B847D1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0" y="4249360"/>
            <a:ext cx="3048000" cy="877585"/>
          </a:xfrm>
        </p:spPr>
        <p:txBody>
          <a:bodyPr>
            <a:noAutofit/>
          </a:bodyPr>
          <a:lstStyle/>
          <a:p>
            <a:pPr algn="ctr"/>
            <a:r>
              <a:rPr lang="en-GB" sz="1200" b="0" i="0" dirty="0">
                <a:solidFill>
                  <a:srgbClr val="000000"/>
                </a:solidFill>
                <a:effectLst/>
              </a:rPr>
              <a:t>Tristan McCowan (UCL)</a:t>
            </a:r>
          </a:p>
          <a:p>
            <a:pPr algn="ctr"/>
            <a:r>
              <a:rPr lang="en-GB" sz="1200" b="0" i="0" dirty="0">
                <a:solidFill>
                  <a:srgbClr val="000000"/>
                </a:solidFill>
                <a:effectLst/>
              </a:rPr>
              <a:t>Distinguished Scholar Seminar Series, Lingnan University</a:t>
            </a:r>
          </a:p>
          <a:p>
            <a:pPr algn="ctr"/>
            <a:r>
              <a:rPr lang="en-GB" sz="1200" b="0" i="0" dirty="0">
                <a:solidFill>
                  <a:srgbClr val="000000"/>
                </a:solidFill>
                <a:effectLst/>
              </a:rPr>
              <a:t>15 November 2023</a:t>
            </a:r>
            <a:endParaRPr lang="en-GB" sz="1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8181E6-BF6C-7868-46D1-88E2970D0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8423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0295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358" y="1923308"/>
            <a:ext cx="4464672" cy="725377"/>
          </a:xfrm>
        </p:spPr>
        <p:txBody>
          <a:bodyPr>
            <a:noAutofit/>
          </a:bodyPr>
          <a:lstStyle/>
          <a:p>
            <a:r>
              <a:rPr lang="en-GB" sz="3000" dirty="0"/>
              <a:t>Gross enrolment ratios in tertiary education, by region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54504" y="6207149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(UIS 2023)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12663A-90D2-50D5-EE79-352B9BA24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4DDC05-ECB0-DEE4-DD6E-9AB7AB060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719" y="189186"/>
            <a:ext cx="6677915" cy="65773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F395364-213D-CBBF-BACE-9806D7040FF5}"/>
              </a:ext>
            </a:extLst>
          </p:cNvPr>
          <p:cNvSpPr txBox="1"/>
          <p:nvPr/>
        </p:nvSpPr>
        <p:spPr>
          <a:xfrm>
            <a:off x="5231904" y="90872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hhhhhhhhhhhhhh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97D67AF-AD16-EF77-E9CE-4706508BAC66}"/>
              </a:ext>
            </a:extLst>
          </p:cNvPr>
          <p:cNvSpPr/>
          <p:nvPr/>
        </p:nvSpPr>
        <p:spPr>
          <a:xfrm>
            <a:off x="5231904" y="908720"/>
            <a:ext cx="2088232" cy="504056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702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7556-6D6D-ABD6-5025-17BBBAB0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6FB69-6C09-8AA7-71A6-C6D445146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‘all types of studies, training or training for research at the post-secondary level, provided by universities or other educational establishments that are approved as institutions of higher education by the competent State authorities’ (UNESCO 1993)</a:t>
            </a:r>
          </a:p>
        </p:txBody>
      </p:sp>
    </p:spTree>
    <p:extLst>
      <p:ext uri="{BB962C8B-B14F-4D97-AF65-F5344CB8AC3E}">
        <p14:creationId xmlns:p14="http://schemas.microsoft.com/office/powerpoint/2010/main" val="2147150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180E3-ED8E-23DF-7D07-454CFE3A1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220028"/>
            <a:ext cx="10287000" cy="1147762"/>
          </a:xfrm>
        </p:spPr>
        <p:txBody>
          <a:bodyPr/>
          <a:lstStyle/>
          <a:p>
            <a:r>
              <a:rPr lang="en-GB" dirty="0"/>
              <a:t>Technical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5708B-FE75-3C88-E7F1-2B81D31D7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1668777"/>
            <a:ext cx="10287000" cy="38909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200" dirty="0"/>
              <a:t>“All types of education (academic, professional, technical, artistic, pedagogical, long distance learning, etc.) provided by universities, technological institutes, teacher training colleges, etc., which are normally intended for students having completed a secondary education, and whose educational objective is the acquisition of a title, a grade, certificate, or diploma of higher education”.</a:t>
            </a:r>
          </a:p>
          <a:p>
            <a:pPr marL="0" indent="0">
              <a:buNone/>
            </a:pPr>
            <a:r>
              <a:rPr lang="en-GB" sz="3200" dirty="0"/>
              <a:t>(UNESCO 2019)</a:t>
            </a:r>
          </a:p>
        </p:txBody>
      </p:sp>
    </p:spTree>
    <p:extLst>
      <p:ext uri="{BB962C8B-B14F-4D97-AF65-F5344CB8AC3E}">
        <p14:creationId xmlns:p14="http://schemas.microsoft.com/office/powerpoint/2010/main" val="4263753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C7556-6D6D-ABD6-5025-17BBBAB0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Technical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6FB69-6C09-8AA7-71A6-C6D445146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University, higher education and tertiary education</a:t>
            </a:r>
          </a:p>
          <a:p>
            <a:r>
              <a:rPr lang="en-GB" sz="3200" dirty="0"/>
              <a:t>Teaching, research and community engagement</a:t>
            </a:r>
          </a:p>
          <a:p>
            <a:r>
              <a:rPr lang="en-GB" sz="3200" dirty="0"/>
              <a:t>University/polytechnic distinction</a:t>
            </a:r>
          </a:p>
          <a:p>
            <a:r>
              <a:rPr lang="en-GB" sz="3200" dirty="0"/>
              <a:t>TVET and community colleges</a:t>
            </a:r>
          </a:p>
          <a:p>
            <a:r>
              <a:rPr lang="en-GB" sz="3200" dirty="0"/>
              <a:t>University/specialist college distinction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285403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384ED-CA47-D678-E629-C1F09E65D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is the university?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92E5A3-EADC-E99A-EEAA-A25A78B442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52500" y="2286000"/>
          <a:ext cx="10287000" cy="3890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9101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F2681-9097-C47C-6E1F-CEF0C9518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Normative conceptions of the university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8BE1C-A114-E2BD-F20F-D4EE7FFE7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Humboldt - the research university</a:t>
            </a:r>
          </a:p>
          <a:p>
            <a:r>
              <a:rPr lang="en-GB" sz="3200" dirty="0"/>
              <a:t>Newman – cultivation of the intellect</a:t>
            </a:r>
          </a:p>
          <a:p>
            <a:r>
              <a:rPr lang="en-GB" sz="3200" dirty="0"/>
              <a:t>Oakeshott – university as conversation</a:t>
            </a:r>
          </a:p>
          <a:p>
            <a:r>
              <a:rPr lang="en-GB" sz="3200" dirty="0"/>
              <a:t>Barnet – ecological university</a:t>
            </a:r>
          </a:p>
          <a:p>
            <a:r>
              <a:rPr lang="en-GB" sz="32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Selingo</a:t>
            </a:r>
            <a:r>
              <a:rPr lang="en-GB" sz="3200" dirty="0">
                <a:solidFill>
                  <a:srgbClr val="000000"/>
                </a:solidFill>
                <a:ea typeface="Calibri" panose="020F0502020204030204" pitchFamily="34" charset="0"/>
              </a:rPr>
              <a:t> –</a:t>
            </a:r>
            <a:r>
              <a:rPr lang="en-GB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networked university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249295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D8514-ABA6-E0F3-1BDE-92FF182C5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E539A-1B9F-9B8B-4294-0727DD34A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“extending human understanding through open-ended enquiry” </a:t>
            </a:r>
          </a:p>
          <a:p>
            <a:pPr marL="0" indent="0">
              <a:buNone/>
            </a:pPr>
            <a:r>
              <a:rPr lang="en-GB" sz="32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(</a:t>
            </a:r>
            <a:r>
              <a:rPr lang="en-GB" sz="3200" dirty="0" err="1"/>
              <a:t>Collini</a:t>
            </a:r>
            <a:r>
              <a:rPr lang="en-GB" sz="3200" dirty="0"/>
              <a:t> 2012)</a:t>
            </a:r>
          </a:p>
        </p:txBody>
      </p:sp>
    </p:spTree>
    <p:extLst>
      <p:ext uri="{BB962C8B-B14F-4D97-AF65-F5344CB8AC3E}">
        <p14:creationId xmlns:p14="http://schemas.microsoft.com/office/powerpoint/2010/main" val="1217476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7038-15D0-6CD7-50F7-F6457EF2B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551A4-84F3-B573-04BD-52052F4DA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Discussion:</a:t>
            </a:r>
          </a:p>
          <a:p>
            <a:pPr marL="0" indent="0">
              <a:buNone/>
            </a:pPr>
            <a:r>
              <a:rPr lang="en-GB" sz="3200" dirty="0"/>
              <a:t>In your view, what constitutes a university?</a:t>
            </a:r>
          </a:p>
        </p:txBody>
      </p:sp>
    </p:spTree>
    <p:extLst>
      <p:ext uri="{BB962C8B-B14F-4D97-AF65-F5344CB8AC3E}">
        <p14:creationId xmlns:p14="http://schemas.microsoft.com/office/powerpoint/2010/main" val="766200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9F55FD1-95FA-98DA-84AA-145D29A53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sky, outdoor, brick&#10;&#10;Description automatically generated">
            <a:extLst>
              <a:ext uri="{FF2B5EF4-FFF2-40B4-BE49-F238E27FC236}">
                <a16:creationId xmlns:a16="http://schemas.microsoft.com/office/drawing/2014/main" id="{257CB79D-39CB-95FA-26A7-750F8B615B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t="11067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AC9EE06-57AF-0FF5-450C-2A606C23B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906214"/>
            <a:ext cx="12192000" cy="4957314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0"/>
                </a:schemeClr>
              </a:gs>
              <a:gs pos="61814">
                <a:schemeClr val="accent1">
                  <a:lumMod val="60000"/>
                  <a:lumOff val="40000"/>
                  <a:alpha val="89000"/>
                </a:schemeClr>
              </a:gs>
              <a:gs pos="94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1AD6E-3940-FBA7-5387-398EB7C4E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14445"/>
            <a:ext cx="7355457" cy="15601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Nalanda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13FECB8-44EE-4A45-9F7B-66ECF1C3C8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12574" y="460241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304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6AAF2A-8109-6901-548A-8462D0B10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9450" y="762001"/>
            <a:ext cx="4229100" cy="1141004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2800" b="1" kern="1200" cap="all" spc="600" baseline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AE1BFD2-4237-3EA9-8C71-D8FC16064B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74" r="12226"/>
          <a:stretch/>
        </p:blipFill>
        <p:spPr>
          <a:xfrm>
            <a:off x="-1" y="10"/>
            <a:ext cx="6096001" cy="685799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E56140E-8EE1-BE31-745D-450AF05FBF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174117"/>
            <a:ext cx="6095999" cy="3689633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73AA3D-D328-610F-F7DA-DF5A99B954C6}"/>
              </a:ext>
            </a:extLst>
          </p:cNvPr>
          <p:cNvSpPr txBox="1"/>
          <p:nvPr/>
        </p:nvSpPr>
        <p:spPr>
          <a:xfrm>
            <a:off x="7029450" y="2286000"/>
            <a:ext cx="4219149" cy="381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/>
              <a:t>University of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/>
              <a:t>Al-</a:t>
            </a:r>
            <a:r>
              <a:rPr lang="en-US" sz="3200" b="1" dirty="0" err="1"/>
              <a:t>Qarawiyyin</a:t>
            </a:r>
            <a:endParaRPr lang="en-US" sz="3200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US" sz="32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F74279-E694-CEB1-ED9A-ADBEBAEB7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000" y="32457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C05E6E-2544-9DAD-5AF3-E9F1D46F0395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003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36ACF6A-FC06-4E10-819E-2E7BC697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9" cy="6858000"/>
          </a:xfrm>
          <a:prstGeom prst="rect">
            <a:avLst/>
          </a:prstGeom>
          <a:gradFill>
            <a:gsLst>
              <a:gs pos="20000">
                <a:schemeClr val="accent1">
                  <a:lumMod val="60000"/>
                  <a:lumOff val="40000"/>
                  <a:alpha val="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78AB34B-DF7D-CE16-AB75-10642A8170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9341" y="1247985"/>
            <a:ext cx="4357316" cy="4357316"/>
          </a:xfrm>
          <a:custGeom>
            <a:avLst/>
            <a:gdLst>
              <a:gd name="connsiteX0" fmla="*/ 2178658 w 4357316"/>
              <a:gd name="connsiteY0" fmla="*/ 0 h 4357316"/>
              <a:gd name="connsiteX1" fmla="*/ 4357316 w 4357316"/>
              <a:gd name="connsiteY1" fmla="*/ 2178658 h 4357316"/>
              <a:gd name="connsiteX2" fmla="*/ 2178658 w 4357316"/>
              <a:gd name="connsiteY2" fmla="*/ 4357316 h 4357316"/>
              <a:gd name="connsiteX3" fmla="*/ 0 w 4357316"/>
              <a:gd name="connsiteY3" fmla="*/ 2178658 h 4357316"/>
              <a:gd name="connsiteX4" fmla="*/ 2178658 w 4357316"/>
              <a:gd name="connsiteY4" fmla="*/ 0 h 435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7316" h="4357316">
                <a:moveTo>
                  <a:pt x="2178658" y="0"/>
                </a:moveTo>
                <a:cubicBezTo>
                  <a:pt x="3381898" y="0"/>
                  <a:pt x="4357316" y="975418"/>
                  <a:pt x="4357316" y="2178658"/>
                </a:cubicBezTo>
                <a:cubicBezTo>
                  <a:pt x="4357316" y="3381898"/>
                  <a:pt x="3381898" y="4357316"/>
                  <a:pt x="2178658" y="4357316"/>
                </a:cubicBezTo>
                <a:cubicBezTo>
                  <a:pt x="975418" y="4357316"/>
                  <a:pt x="0" y="3381898"/>
                  <a:pt x="0" y="2178658"/>
                </a:cubicBezTo>
                <a:cubicBezTo>
                  <a:pt x="0" y="975418"/>
                  <a:pt x="975418" y="0"/>
                  <a:pt x="21786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862" y="2285999"/>
            <a:ext cx="3936275" cy="13769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Medieval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93EB2BD-8C31-6C70-46E5-F444DC4D7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249360"/>
            <a:ext cx="3048000" cy="87758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500"/>
              <a:t>University lecture, from a painting by Laurentius de Voltolina, 1350</a:t>
            </a:r>
          </a:p>
        </p:txBody>
      </p:sp>
      <p:pic>
        <p:nvPicPr>
          <p:cNvPr id="8" name="Content Placeholder 7" descr="290px-Laurentius_de_Voltolina_001.jpg"/>
          <p:cNvPicPr>
            <a:picLocks noChangeAspect="1"/>
          </p:cNvPicPr>
          <p:nvPr/>
        </p:nvPicPr>
        <p:blipFill rotWithShape="1">
          <a:blip r:embed="rId2" cstate="print">
            <a:alphaModFix/>
          </a:blip>
          <a:srcRect l="21914" r="6363" b="1"/>
          <a:stretch/>
        </p:blipFill>
        <p:spPr>
          <a:xfrm>
            <a:off x="6096000" y="-2357"/>
            <a:ext cx="6096000" cy="6858000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B406242-D8AF-ECAE-058A-D2702DB89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39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3DAD064D-86F0-42ED-B520-99689857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812042"/>
            <a:ext cx="4264686" cy="10929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Humboldtian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7A4D85E-F98A-F670-16C3-7B2B0DA3A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6000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7A0A355-4BE4-410A-3106-0D9379D9C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85997"/>
            <a:ext cx="4191000" cy="389096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University of Berlin, est. 1810 (now Humboldt University)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D10CBA-574A-DBE3-9E59-6CF424681D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" b="1284"/>
          <a:stretch/>
        </p:blipFill>
        <p:spPr>
          <a:xfrm>
            <a:off x="6096000" y="10"/>
            <a:ext cx="6095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70BC64E-B094-49DE-BD9C-DB662FCF59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00" y="723900"/>
            <a:ext cx="4417522" cy="11811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Developmental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18E0F5-1EF3-64D6-0802-B7983AC6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37234"/>
            <a:ext cx="12192000" cy="312031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40C7CF-207D-0DA0-4BCC-376816103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0" y="2285997"/>
            <a:ext cx="4191000" cy="389096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/>
              <a:t>University for Development Studies, Tamale, Ghana</a:t>
            </a:r>
          </a:p>
        </p:txBody>
      </p:sp>
      <p:pic>
        <p:nvPicPr>
          <p:cNvPr id="4" name="Content Placeholder 3" descr="220px-University_for_Development_Studi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88969" y="1132406"/>
            <a:ext cx="4175625" cy="459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466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F5258B98-3BD5-0A20-B0E7-944EAEB2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10612"/>
            <a:ext cx="12192000" cy="3347388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74AEE6-9CA7-5247-DC34-99634247D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38300" y="4596637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906F54D-04EF-4345-A564-7A7B57B6CE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A63FA5D-402E-473D-AF05-018BE28B2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5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F77A9DA-7FBC-47BA-CC46-4CE9D5594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17781"/>
            <a:ext cx="6099574" cy="3640219"/>
          </a:xfrm>
          <a:prstGeom prst="rect">
            <a:avLst/>
          </a:prstGeom>
          <a:gradFill>
            <a:gsLst>
              <a:gs pos="14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428" y="1142999"/>
            <a:ext cx="4118718" cy="25199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/>
              <a:t>Entrepreneurial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EF3E9F-34AF-C9A3-3139-4F7ACC885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428" y="4262289"/>
            <a:ext cx="4118718" cy="1452710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/>
              <a:t>Kenyatta University, Nairobi</a:t>
            </a:r>
          </a:p>
        </p:txBody>
      </p:sp>
      <p:pic>
        <p:nvPicPr>
          <p:cNvPr id="4" name="Content Placeholder 3" descr="kulibrary.jpg"/>
          <p:cNvPicPr>
            <a:picLocks noChangeAspect="1"/>
          </p:cNvPicPr>
          <p:nvPr/>
        </p:nvPicPr>
        <p:blipFill rotWithShape="1">
          <a:blip r:embed="rId2" cstate="print"/>
          <a:srcRect b="7025"/>
          <a:stretch/>
        </p:blipFill>
        <p:spPr>
          <a:xfrm>
            <a:off x="6096008" y="3429000"/>
            <a:ext cx="6095999" cy="3429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74F1A1-974F-4A78-BA0B-FBDA76B08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4210" y="395142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812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/>
          </p:nvPr>
        </p:nvSpPr>
        <p:spPr>
          <a:xfrm>
            <a:off x="609600" y="274640"/>
            <a:ext cx="10972800" cy="535243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endParaRPr lang="en-GB" altLang="en-US" sz="2400" dirty="0"/>
          </a:p>
          <a:p>
            <a:pPr>
              <a:buFont typeface="Wingdings" pitchFamily="2" charset="2"/>
              <a:buNone/>
            </a:pPr>
            <a:endParaRPr lang="en-GB" altLang="en-US" sz="2400" dirty="0"/>
          </a:p>
          <a:p>
            <a:pPr>
              <a:buFont typeface="Wingdings" pitchFamily="2" charset="2"/>
              <a:buNone/>
            </a:pPr>
            <a:r>
              <a:rPr lang="en-US" altLang="en-US" sz="2400" dirty="0"/>
              <a:t>Indira Gandhi National Open University (India) 		7.1 million</a:t>
            </a:r>
            <a:endParaRPr lang="en-GB" altLang="en-US" sz="2400" dirty="0"/>
          </a:p>
          <a:p>
            <a:pPr>
              <a:buNone/>
            </a:pPr>
            <a:r>
              <a:rPr lang="en-US" altLang="en-US" sz="2400" dirty="0"/>
              <a:t>Bangladesh National University (public system) 		2 million</a:t>
            </a:r>
            <a:endParaRPr lang="en-GB" altLang="en-US" sz="2400" dirty="0"/>
          </a:p>
          <a:p>
            <a:pPr>
              <a:buNone/>
            </a:pPr>
            <a:r>
              <a:rPr lang="en-US" altLang="en-US" sz="2400" dirty="0"/>
              <a:t>Anadolu University (Turkey, public system) 		2 million</a:t>
            </a:r>
            <a:endParaRPr lang="en-GB" altLang="en-US" sz="2400" dirty="0"/>
          </a:p>
          <a:p>
            <a:pPr>
              <a:buFont typeface="Wingdings" pitchFamily="2" charset="2"/>
              <a:buNone/>
            </a:pPr>
            <a:r>
              <a:rPr lang="en-US" altLang="en-US" sz="2400" dirty="0" err="1"/>
              <a:t>Allama</a:t>
            </a:r>
            <a:r>
              <a:rPr lang="en-US" altLang="en-US" sz="2400" dirty="0"/>
              <a:t> Iqbal Open University (Pakistan) 			1 million</a:t>
            </a:r>
            <a:endParaRPr lang="en-GB" altLang="en-US" sz="2400" dirty="0"/>
          </a:p>
          <a:p>
            <a:pPr>
              <a:buNone/>
            </a:pPr>
            <a:r>
              <a:rPr lang="en-US" altLang="en-US" sz="2400" dirty="0"/>
              <a:t>Islamic Azad University (Iran, private chain) 		1 million </a:t>
            </a:r>
          </a:p>
          <a:p>
            <a:pPr>
              <a:buNone/>
            </a:pPr>
            <a:r>
              <a:rPr lang="en-US" altLang="en-US" sz="2400" dirty="0"/>
              <a:t>Bangladesh Open University  				650,000</a:t>
            </a:r>
          </a:p>
          <a:p>
            <a:pPr>
              <a:buNone/>
            </a:pPr>
            <a:r>
              <a:rPr lang="en-US" altLang="en-US" sz="2400" dirty="0"/>
              <a:t>Universitas </a:t>
            </a:r>
            <a:r>
              <a:rPr lang="en-US" altLang="en-US" sz="2400" dirty="0" err="1"/>
              <a:t>Terbuk</a:t>
            </a:r>
            <a:r>
              <a:rPr lang="en-US" altLang="en-US" sz="2400" dirty="0"/>
              <a:t> (Indonesia, open)			650,000</a:t>
            </a:r>
            <a:endParaRPr lang="en-GB" altLang="en-US" sz="2400" dirty="0"/>
          </a:p>
          <a:p>
            <a:pPr>
              <a:buFont typeface="Wingdings" pitchFamily="2" charset="2"/>
              <a:buNone/>
            </a:pPr>
            <a:endParaRPr lang="en-GB" altLang="en-US" sz="2400" dirty="0"/>
          </a:p>
        </p:txBody>
      </p:sp>
      <p:sp>
        <p:nvSpPr>
          <p:cNvPr id="3" name="Rectangle 2"/>
          <p:cNvSpPr txBox="1">
            <a:spLocks/>
          </p:cNvSpPr>
          <p:nvPr/>
        </p:nvSpPr>
        <p:spPr bwMode="auto">
          <a:xfrm>
            <a:off x="1991544" y="46039"/>
            <a:ext cx="77620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GB" sz="38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world’s largest universities (estimates) </a:t>
            </a:r>
          </a:p>
        </p:txBody>
      </p:sp>
    </p:spTree>
    <p:extLst>
      <p:ext uri="{BB962C8B-B14F-4D97-AF65-F5344CB8AC3E}">
        <p14:creationId xmlns:p14="http://schemas.microsoft.com/office/powerpoint/2010/main" val="1589940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700809"/>
            <a:ext cx="7620000" cy="3623553"/>
          </a:xfrm>
        </p:spPr>
      </p:pic>
    </p:spTree>
    <p:extLst>
      <p:ext uri="{BB962C8B-B14F-4D97-AF65-F5344CB8AC3E}">
        <p14:creationId xmlns:p14="http://schemas.microsoft.com/office/powerpoint/2010/main" val="4105375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unbundled </a:t>
            </a:r>
            <a:r>
              <a:rPr lang="en-GB" dirty="0"/>
              <a:t>u</a:t>
            </a:r>
            <a:r>
              <a:rPr lang="en-GB"/>
              <a:t>niversity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2286002"/>
            <a:ext cx="3657600" cy="3951310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 u="sng" dirty="0"/>
              <a:t>Loci: 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sz="2400" dirty="0"/>
              <a:t>System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sz="2400" dirty="0"/>
              <a:t>Institution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sz="2400" dirty="0"/>
              <a:t>Course</a:t>
            </a:r>
          </a:p>
          <a:p>
            <a:pPr marL="685800" lvl="1" indent="-342900">
              <a:buFont typeface="+mj-lt"/>
              <a:buAutoNum type="arabicPeriod"/>
            </a:pPr>
            <a:r>
              <a:rPr lang="en-GB" sz="2400" dirty="0"/>
              <a:t>Academic staff</a:t>
            </a:r>
          </a:p>
          <a:p>
            <a:pPr marL="694373" lvl="1" indent="-385763">
              <a:buFont typeface="+mj-lt"/>
              <a:buAutoNum type="arabicPeriod"/>
            </a:pPr>
            <a:endParaRPr lang="en-GB" sz="2400" dirty="0"/>
          </a:p>
          <a:p>
            <a:pPr marL="694373" lvl="1" indent="-385763">
              <a:buFont typeface="+mj-lt"/>
              <a:buAutoNum type="arabicPeriod"/>
            </a:pPr>
            <a:endParaRPr lang="en-GB" sz="2400" dirty="0"/>
          </a:p>
          <a:p>
            <a:pPr marL="85725" indent="0">
              <a:buNone/>
            </a:pPr>
            <a:endParaRPr lang="en-GB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u="sng" dirty="0"/>
              <a:t>Features:</a:t>
            </a:r>
          </a:p>
          <a:p>
            <a:pPr lvl="1"/>
            <a:r>
              <a:rPr lang="en-GB" sz="2400" dirty="0"/>
              <a:t>Outsourcing of services</a:t>
            </a:r>
          </a:p>
          <a:p>
            <a:pPr lvl="1"/>
            <a:r>
              <a:rPr lang="en-GB" sz="2400" dirty="0"/>
              <a:t>Para-academics</a:t>
            </a:r>
          </a:p>
          <a:p>
            <a:pPr lvl="1"/>
            <a:r>
              <a:rPr lang="en-GB" sz="2400" dirty="0"/>
              <a:t>MOOCs </a:t>
            </a:r>
          </a:p>
          <a:p>
            <a:pPr lvl="1"/>
            <a:r>
              <a:rPr lang="en-GB" sz="2400" dirty="0"/>
              <a:t>Distance/blended learning </a:t>
            </a:r>
          </a:p>
          <a:p>
            <a:pPr lvl="1"/>
            <a:r>
              <a:rPr lang="en-GB" sz="2400" dirty="0"/>
              <a:t>Trans-locational</a:t>
            </a:r>
          </a:p>
          <a:p>
            <a:pPr lvl="1"/>
            <a:r>
              <a:rPr lang="en-GB" sz="2400" dirty="0"/>
              <a:t>External validation of skills</a:t>
            </a:r>
          </a:p>
          <a:p>
            <a:pPr lvl="1"/>
            <a:r>
              <a:rPr lang="en-GB" sz="2400" dirty="0"/>
              <a:t>The end of the programme of study</a:t>
            </a:r>
          </a:p>
          <a:p>
            <a:pPr lvl="1"/>
            <a:r>
              <a:rPr lang="en-GB" sz="2400" dirty="0"/>
              <a:t>From academics to stars and tutors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97864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2382" y="-104931"/>
            <a:ext cx="10287000" cy="1147762"/>
          </a:xfrm>
        </p:spPr>
        <p:txBody>
          <a:bodyPr/>
          <a:lstStyle/>
          <a:p>
            <a:r>
              <a:rPr lang="en-GB" dirty="0"/>
              <a:t>Modes of unbundling in higher education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25588" y="1700808"/>
          <a:ext cx="7931224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3DDD70B-E3B6-B9D7-6A6D-881D33A3C7CA}"/>
              </a:ext>
            </a:extLst>
          </p:cNvPr>
          <p:cNvSpPr txBox="1"/>
          <p:nvPr/>
        </p:nvSpPr>
        <p:spPr>
          <a:xfrm>
            <a:off x="7879976" y="6126480"/>
            <a:ext cx="1957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(McCowan 2017)</a:t>
            </a:r>
          </a:p>
        </p:txBody>
      </p:sp>
    </p:spTree>
    <p:extLst>
      <p:ext uri="{BB962C8B-B14F-4D97-AF65-F5344CB8AC3E}">
        <p14:creationId xmlns:p14="http://schemas.microsoft.com/office/powerpoint/2010/main" val="18141286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034" y="97670"/>
            <a:ext cx="10287000" cy="1147762"/>
          </a:xfrm>
        </p:spPr>
        <p:txBody>
          <a:bodyPr/>
          <a:lstStyle/>
          <a:p>
            <a:r>
              <a:rPr lang="en-GB" dirty="0"/>
              <a:t>Reaching the excluded?</a:t>
            </a:r>
            <a:br>
              <a:rPr lang="en-GB" dirty="0"/>
            </a:br>
            <a:r>
              <a:rPr lang="en-GB" dirty="0"/>
              <a:t>Unbundling and </a:t>
            </a:r>
            <a:r>
              <a:rPr lang="en-GB" dirty="0" err="1"/>
              <a:t>rebundling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15" y="1600200"/>
            <a:ext cx="7192171" cy="4800600"/>
          </a:xfrm>
        </p:spPr>
      </p:pic>
    </p:spTree>
    <p:extLst>
      <p:ext uri="{BB962C8B-B14F-4D97-AF65-F5344CB8AC3E}">
        <p14:creationId xmlns:p14="http://schemas.microsoft.com/office/powerpoint/2010/main" val="7407721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53580" y="1628800"/>
          <a:ext cx="8075240" cy="4205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08208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4B3DA-85FE-C1CA-336C-80D6C2751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Deinstitutionalisation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60AB154-CE77-AAB0-8DDB-A95138676D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125711"/>
              </p:ext>
            </p:extLst>
          </p:nvPr>
        </p:nvGraphicFramePr>
        <p:xfrm>
          <a:off x="952500" y="2286000"/>
          <a:ext cx="10287000" cy="3890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092C222-2951-34AA-4300-94F650D56A06}"/>
              </a:ext>
            </a:extLst>
          </p:cNvPr>
          <p:cNvSpPr txBox="1"/>
          <p:nvPr/>
        </p:nvSpPr>
        <p:spPr>
          <a:xfrm>
            <a:off x="1400175" y="5553075"/>
            <a:ext cx="3905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(McCowan 2022)</a:t>
            </a:r>
          </a:p>
        </p:txBody>
      </p:sp>
    </p:spTree>
    <p:extLst>
      <p:ext uri="{BB962C8B-B14F-4D97-AF65-F5344CB8AC3E}">
        <p14:creationId xmlns:p14="http://schemas.microsoft.com/office/powerpoint/2010/main" val="3981566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DE84E-2141-7283-4B86-19926E1EA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Content Placeholder 4" descr="A close-up of a platform&#10;&#10;Description automatically generated">
            <a:extLst>
              <a:ext uri="{FF2B5EF4-FFF2-40B4-BE49-F238E27FC236}">
                <a16:creationId xmlns:a16="http://schemas.microsoft.com/office/drawing/2014/main" id="{25A978FB-BC46-0D83-3BB0-B94CE6379C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480" y="1004341"/>
            <a:ext cx="9773045" cy="3601989"/>
          </a:xfrm>
        </p:spPr>
      </p:pic>
    </p:spTree>
    <p:extLst>
      <p:ext uri="{BB962C8B-B14F-4D97-AF65-F5344CB8AC3E}">
        <p14:creationId xmlns:p14="http://schemas.microsoft.com/office/powerpoint/2010/main" val="1724614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3B7A0550-40F1-C9D7-5296-03CF8D160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775" y="228600"/>
            <a:ext cx="8153400" cy="990600"/>
          </a:xfrm>
        </p:spPr>
        <p:txBody>
          <a:bodyPr/>
          <a:lstStyle/>
          <a:p>
            <a:endParaRPr lang="en-US" altLang="en-US"/>
          </a:p>
        </p:txBody>
      </p:sp>
      <p:pic>
        <p:nvPicPr>
          <p:cNvPr id="36867" name="Content Placeholder 3">
            <a:extLst>
              <a:ext uri="{FF2B5EF4-FFF2-40B4-BE49-F238E27FC236}">
                <a16:creationId xmlns:a16="http://schemas.microsoft.com/office/drawing/2014/main" id="{254EF418-00C4-768F-124B-E168C0B6931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40039" y="1600200"/>
            <a:ext cx="6746875" cy="44958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fterglowVTI">
  <a:themeElements>
    <a:clrScheme name="AnalogousFromLightSeedLeftStep">
      <a:dk1>
        <a:srgbClr val="000000"/>
      </a:dk1>
      <a:lt1>
        <a:srgbClr val="FFFFFF"/>
      </a:lt1>
      <a:dk2>
        <a:srgbClr val="213A3B"/>
      </a:dk2>
      <a:lt2>
        <a:srgbClr val="E8E5E2"/>
      </a:lt2>
      <a:accent1>
        <a:srgbClr val="81A6C4"/>
      </a:accent1>
      <a:accent2>
        <a:srgbClr val="6EADAF"/>
      </a:accent2>
      <a:accent3>
        <a:srgbClr val="7BAC99"/>
      </a:accent3>
      <a:accent4>
        <a:srgbClr val="6EAF7B"/>
      </a:accent4>
      <a:accent5>
        <a:srgbClr val="86AC7B"/>
      </a:accent5>
      <a:accent6>
        <a:srgbClr val="93AA6B"/>
      </a:accent6>
      <a:hlink>
        <a:srgbClr val="9F795B"/>
      </a:hlink>
      <a:folHlink>
        <a:srgbClr val="7F7F7F"/>
      </a:folHlink>
    </a:clrScheme>
    <a:fontScheme name="Trade Gothic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terglowVTI" id="{804DBEB7-1920-4C72-A0CB-091339F1875F}" vid="{D4C59F5A-9ECA-4C96-BDFD-0606A75324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469</Words>
  <Application>Microsoft Office PowerPoint</Application>
  <PresentationFormat>Widescreen</PresentationFormat>
  <Paragraphs>86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AfterglowVTI</vt:lpstr>
      <vt:lpstr>What is a university? Critical reflections on the nature and future of higher education </vt:lpstr>
      <vt:lpstr>Gross enrolment ratios in tertiary education, by region</vt:lpstr>
      <vt:lpstr>Technical definitions</vt:lpstr>
      <vt:lpstr>Technical definitions</vt:lpstr>
      <vt:lpstr>Technical definitions</vt:lpstr>
      <vt:lpstr>Where is the university?</vt:lpstr>
      <vt:lpstr>Normative conceptions of the university</vt:lpstr>
      <vt:lpstr>PowerPoint Presentation</vt:lpstr>
      <vt:lpstr>PowerPoint Presentation</vt:lpstr>
      <vt:lpstr>Nalanda</vt:lpstr>
      <vt:lpstr>PowerPoint Presentation</vt:lpstr>
      <vt:lpstr>Medieval</vt:lpstr>
      <vt:lpstr>Humboldtian</vt:lpstr>
      <vt:lpstr>Developmental </vt:lpstr>
      <vt:lpstr>Entrepreneurial</vt:lpstr>
      <vt:lpstr>PowerPoint Presentation</vt:lpstr>
      <vt:lpstr>PowerPoint Presentation</vt:lpstr>
      <vt:lpstr>The unbundled university</vt:lpstr>
      <vt:lpstr>Modes of unbundling in higher education</vt:lpstr>
      <vt:lpstr>Reaching the excluded? Unbundling and rebundling</vt:lpstr>
      <vt:lpstr>PowerPoint Presentation</vt:lpstr>
      <vt:lpstr>Deinstitutionalisation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university? Critical reflections on the nature and future of higher education</dc:title>
  <dc:creator>Tristan McCowan</dc:creator>
  <cp:lastModifiedBy>McCowan, Tristan</cp:lastModifiedBy>
  <cp:revision>16</cp:revision>
  <dcterms:created xsi:type="dcterms:W3CDTF">2023-11-09T11:16:36Z</dcterms:created>
  <dcterms:modified xsi:type="dcterms:W3CDTF">2024-02-19T03:58:53Z</dcterms:modified>
</cp:coreProperties>
</file>